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sldIdLst>
    <p:sldId id="263" r:id="rId5"/>
    <p:sldId id="265" r:id="rId6"/>
    <p:sldId id="291" r:id="rId7"/>
    <p:sldId id="312" r:id="rId8"/>
    <p:sldId id="320" r:id="rId9"/>
    <p:sldId id="316" r:id="rId10"/>
    <p:sldId id="322" r:id="rId11"/>
    <p:sldId id="308" r:id="rId12"/>
    <p:sldId id="317" r:id="rId13"/>
    <p:sldId id="324" r:id="rId14"/>
    <p:sldId id="334" r:id="rId15"/>
    <p:sldId id="300" r:id="rId16"/>
    <p:sldId id="298" r:id="rId17"/>
    <p:sldId id="293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25" r:id="rId26"/>
    <p:sldId id="336" r:id="rId27"/>
    <p:sldId id="337" r:id="rId28"/>
    <p:sldId id="338" r:id="rId29"/>
    <p:sldId id="341" r:id="rId30"/>
    <p:sldId id="340" r:id="rId31"/>
    <p:sldId id="339" r:id="rId32"/>
    <p:sldId id="348" r:id="rId33"/>
    <p:sldId id="347" r:id="rId34"/>
    <p:sldId id="353" r:id="rId35"/>
    <p:sldId id="349" r:id="rId36"/>
    <p:sldId id="350" r:id="rId37"/>
    <p:sldId id="354" r:id="rId38"/>
    <p:sldId id="351" r:id="rId39"/>
    <p:sldId id="352" r:id="rId40"/>
    <p:sldId id="345" r:id="rId41"/>
    <p:sldId id="346" r:id="rId42"/>
    <p:sldId id="342" r:id="rId43"/>
    <p:sldId id="343" r:id="rId44"/>
    <p:sldId id="363" r:id="rId45"/>
    <p:sldId id="365" r:id="rId46"/>
    <p:sldId id="364" r:id="rId47"/>
    <p:sldId id="362" r:id="rId48"/>
    <p:sldId id="315" r:id="rId49"/>
    <p:sldId id="332" r:id="rId50"/>
    <p:sldId id="333" r:id="rId51"/>
    <p:sldId id="335" r:id="rId52"/>
    <p:sldId id="311" r:id="rId53"/>
    <p:sldId id="323" r:id="rId54"/>
    <p:sldId id="297" r:id="rId55"/>
    <p:sldId id="276" r:id="rId56"/>
    <p:sldId id="301" r:id="rId57"/>
    <p:sldId id="305" r:id="rId58"/>
    <p:sldId id="304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  <a:srgbClr val="D8D8D8"/>
    <a:srgbClr val="F6DDC6"/>
    <a:srgbClr val="B39273"/>
    <a:srgbClr val="E8D1BF"/>
    <a:srgbClr val="CE9D76"/>
    <a:srgbClr val="B37A3F"/>
    <a:srgbClr val="D5AF88"/>
    <a:srgbClr val="ECD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62" y="6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6670767716535E-2"/>
          <c:y val="0.33534691616708484"/>
          <c:w val="0.89525910433070865"/>
          <c:h val="0.2764573929197381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오전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활동량</c:v>
                </c:pt>
                <c:pt idx="1">
                  <c:v>걸음수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78-44B8-BC94-5173D36D12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오후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활동량</c:v>
                </c:pt>
                <c:pt idx="1">
                  <c:v>걸음수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78-44B8-BC94-5173D36D1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09095008"/>
        <c:axId val="1609093088"/>
      </c:barChart>
      <c:catAx>
        <c:axId val="1609095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9093088"/>
        <c:crosses val="autoZero"/>
        <c:auto val="1"/>
        <c:lblAlgn val="ctr"/>
        <c:lblOffset val="100"/>
        <c:noMultiLvlLbl val="0"/>
      </c:catAx>
      <c:valAx>
        <c:axId val="1609093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9095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4DCF8774-A1F8-46B4-B80B-595349265FDA}" type="datetimeFigureOut">
              <a:rPr lang="ko-KR" altLang="en-US" smtClean="0"/>
              <a:pPr/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E25CA747-F0C9-4522-99BF-315B782A98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</a:defRPr>
            </a:lvl1pPr>
          </a:lstStyle>
          <a:p>
            <a:fld id="{5A198755-BB30-4AB6-9F46-6575FB673BDA}" type="datetimeFigureOut">
              <a:rPr lang="ko-KR" altLang="en-US" smtClean="0"/>
              <a:pPr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</a:defRPr>
            </a:lvl1pPr>
          </a:lstStyle>
          <a:p>
            <a:fld id="{7E209614-3A26-41EB-B0A5-2C5183760D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견고딕" panose="02030600000101010101" pitchFamily="18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sv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news.co.kr/news/articleView.html?idxno=477338" TargetMode="External"/><Relationship Id="rId7" Type="http://schemas.openxmlformats.org/officeDocument/2006/relationships/hyperlink" Target="https://koreascience.kr/article/JAKO201610235349563.pdf" TargetMode="External"/><Relationship Id="rId2" Type="http://schemas.openxmlformats.org/officeDocument/2006/relationships/hyperlink" Target="https://mobile.newsis.com/view.html?ar_id=NISX20220603_000189640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reascience.kr/article/JAKO201724963131778.pdf" TargetMode="External"/><Relationship Id="rId5" Type="http://schemas.openxmlformats.org/officeDocument/2006/relationships/hyperlink" Target="http://www.joongboo.com/news/articleView.html?idxno=363585043" TargetMode="External"/><Relationship Id="rId4" Type="http://schemas.openxmlformats.org/officeDocument/2006/relationships/hyperlink" Target="https://www.tbc.co.kr/news/view?c1=morning&amp;c2=&amp;pno=20230224140039AE06317&amp;id=176544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A65F59-A214-63DF-6219-26B682508C59}"/>
              </a:ext>
            </a:extLst>
          </p:cNvPr>
          <p:cNvGrpSpPr/>
          <p:nvPr/>
        </p:nvGrpSpPr>
        <p:grpSpPr>
          <a:xfrm>
            <a:off x="741681" y="1595540"/>
            <a:ext cx="10745132" cy="4634330"/>
            <a:chOff x="828674" y="1206872"/>
            <a:chExt cx="11219581" cy="4838958"/>
          </a:xfrm>
          <a:solidFill>
            <a:srgbClr val="F7F3EF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80C777F-F64D-8D2F-416A-62D7DDF1C85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1D04F97-BC35-3C12-54BF-E7C2F1EDE6D0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0435069-6078-F3E7-3621-6FBEE368CCA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4D09C00-63FF-1E0A-B078-7DB38BD06239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8F0BD06-102C-70EE-BCBD-BC26D46B2DAE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9F3A955-A595-F3C5-490F-62F4EA349A62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DE64567-C87B-A218-DD97-CE12D5623164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13A2125-AEDA-4ED6-69AF-82957465CCF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2FDCC63-85A3-4CAB-2F88-097D51AEF61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FC2985-5949-CD23-3A61-84B2617F680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3D64EA4-6E7E-36A2-CF1C-52BAA9F7110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DB4A07-10F8-53F8-032F-A55C1DD582B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6A8B76C-2C9F-DB4A-2ED9-4EC5B2C779AF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DB6F119-E303-5E88-232B-CC8F45B6FF07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42EA214-566A-2050-7583-2869709ADCD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324C999-81E6-F76C-7566-C0860D0A095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8939F86-194C-BB97-05E9-A1DDCC766FE0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E1201DE-99A7-DCC5-75BC-5D8A0D3B07D6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8ADCADD-3D34-B312-74D7-FD26AEA1DB69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8779758-4534-E6C8-100B-EC85D532F61F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D63EF6A-F517-8DA9-6187-D4CA662F773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FE2FE5A-639B-6A2D-10E8-180F8365D309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611733D-A420-CE74-BCF9-A83C6C44F33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610D9D1-032B-0E66-1378-A52C28B12847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FBC904F-E83B-2624-CD7E-73C6EFCD29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C8067B5-B035-EF1A-3DA5-19663B724CA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25F0F26-1C38-6F43-0EC3-7A1A843A0408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080EB49-75BF-662A-D808-533991B2E54B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95CDF5E-B8CB-A515-2DAE-8F53B9F46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A47C24C-3CA0-945A-3F88-0F268C2402E6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CFC4EE9-21D0-D130-14F0-467A1A95A190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B2ABBC8-3813-20C4-AC6F-298DC82E485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8A40FE-C39A-CA09-7566-3336C357F66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2246E77-2579-382D-07AA-3F46C37E854C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48EF3703-60F5-2160-CAF5-31D2BCB9BCB4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DF9E063-2A4C-D55E-0B7D-9AA3535F19F1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44249D0-1AC2-F685-0BDD-6C570FB87735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021B4C1-44C4-0CC4-D9F0-F1250841D126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5B1839E-5EBA-5A34-1DCC-2B1D0A451A12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DCC89F3-8931-9961-A683-2B446F513E2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01389AB-E6EC-54B9-56ED-53D00D2D76D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C42CCD7-FDC8-0A13-F9E8-B4228A10C13B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C123022-E915-AE69-8BD9-6D3B429A46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737AC28-75D5-2792-E94B-F2E4A0BEF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91D773-7E1D-061F-2FAF-CBE8295C228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DF6CB06-FBA4-DCB8-68DA-81EC4583C74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6FBD1D6-DC74-358D-AC93-8B25207E56D8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A01F6A6-473F-954D-3C6F-12F4DBFDC9FC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05D5EFD-98C5-07C9-6CC8-06CF5993BFA9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DBCD8FE-F318-9BE6-8F5C-C4A3C248A4B5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977AB14-E069-4503-B9D9-8B2CE5FF845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C06BDF20-4577-2539-FB64-DDA78B13B925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09E0D66B-D5DD-5275-66CA-845411467198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B418595-E53C-617A-C545-9C3299459B5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5C32BDE3-B57C-9A28-AE08-0BF53964DBC3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5E735F23-B1C9-3AB8-2B9F-854C0AD663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708A1DEF-2487-A4B0-C4B2-1C8120E46CB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BFC0FC9-4E61-B57F-BB52-FDCEA8ED042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BA656412-746A-3C56-DC7F-3013D6E878AA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405ED6B-9CF3-8236-69E5-E100CE4B018A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83756F5-0AB5-20D9-CD80-F3257240CB8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B1B0BD2C-63DB-E528-300F-D4DE4171CFB7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96AC3FD-7F7D-FA7E-CA1B-D5FEC4064E3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34E372AC-3819-E25C-E108-D0F6245F652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1E7D478-DEB9-29B0-CDBB-CAB589578D1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DAF032B-F2F7-BB83-D3BD-101CAE9DBD55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A55AA211-DC57-EEE9-8251-406B40433D7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53B0B3F-167C-B1F8-34DB-972ACC2038AB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7ECB8BC-77EB-46AF-A693-71AE92F38C1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B4ED6D-1241-FADF-3170-68379FEB413E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4980A97-3C8E-C78A-7A69-54AF676B23E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D471BF62-06DD-F22B-1FCC-23CCBBC795BF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B2178FD-387A-E43C-BE66-E996966C6448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80BA691-BBCA-870E-A870-12006D7B2B9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839D936-740A-005C-1961-93FC54C7405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1D042A7-D146-8255-6426-0BB87563B8F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4C97FF4-7319-A255-DB33-339D314285D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1E6BD86-D56B-75F3-2BF0-A4CBD06CD3A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3A68EA4C-D9AE-0601-12D8-E44264C5BC37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AFE470C-C5CF-58B5-833A-1ADEC3EB73FB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8741257C-1B1F-96B7-2240-B257AD2A9F40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AC726908-42D3-1885-C4FF-4DEB362CC61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5A872409-0105-B897-D236-677FD2AB7829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9F9470E1-77D8-3926-5DD0-3699A9C05267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27EFFD4-81A7-4091-A2E3-5B7E2D87917C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074CB35-4C2F-C1B2-CBBE-A2C6F050C68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5F5A14B-86C0-EAC1-421F-96A0557DBDB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F1B32379-C2BD-8529-3AB8-7A6825597D9B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F6615B91-76DC-D075-76D7-FD4C11015FD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D8533FB-0F62-291C-DD17-146E1BF1EEEC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585D7D3-B9C7-6000-D400-F8BC5EC87D92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66DAF51-2AA9-A6C8-A8F7-51D17380B60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3C59C2DF-0C8B-C05F-D7B2-5B41DB81A8B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D6FEAE83-BAE3-7EB4-05E4-635ACE0092C5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4C52C1C-F122-041E-4BE8-839304CDD334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C8C6C5B6-6575-61E7-A354-037B708843B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7A7ED1A-4A9B-8E43-E065-76B519FA4705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C94AF31-9250-F883-60C9-0E5D2BD14DD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570850E-E1AE-D2C0-0925-C072CB311649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171FDA2-D94F-84A1-01A6-03E6F1FC1AEF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B0D54CEA-4EDD-9745-98A7-CE5A6B6436DC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4550566B-D3CB-CA14-ACA0-8D3DF39CA3C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BF4AFCB-E622-BE89-9341-D9CD4E6DE4B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5CC9500B-9DDC-BE1F-9A7F-E026A9645C0F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D5E10BC3-8D93-07AC-B857-58C966D4E0A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645388D-76A1-4734-37DE-A1E5497F873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9B46589F-7C4B-D070-CF7A-D040420BA3E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4CE29730-F431-B70E-4ED7-6535D385CF07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04B769E0-EA6B-8CEA-6DA0-3BF8E8BC27E5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3C8B4831-2C05-7569-8B7D-E439ACD50A5B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6C95346C-85EC-7CD1-46B7-797287073A6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F2F9F99-4A29-685D-07A5-D8E81DC51C6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8979BB2D-FCED-9EE7-3C93-A45390B1716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D8452849-2ABF-45C2-E6AD-D2A75C35900D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B4852CF3-216B-A3E8-A37E-9C982FC61D91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5DDAE0C-8B03-7114-F245-738B5D80EFE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32A27CD6-414D-A2D2-A506-A2833F9FE874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A3198F1-6870-2518-4C86-CBEA55F9A94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37E90FAD-0F12-55C2-5FFB-E36670744BDF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6C593F70-89F2-7ED8-2E2C-2B4D791E1F4D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DF46F462-74F9-B48A-9F7A-B6CB64656A85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D9EF48DF-EFF2-59A1-A4DA-D3BABACF0282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D62C5A08-48F8-18BC-BB9C-B04CCB64D20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0E4901D-115A-C991-E8A2-447A91FBF548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75AF2C9-BBE6-7BD2-B140-832375334637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C562FDA-545C-D68F-A672-DF1FAF5ACDBB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C087F-F716-5461-5134-406F65ABDB4C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67C52A8-5EE3-592D-1DAD-635FDB7585A5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64A6008A-5ED9-6912-D96A-C95604EDB7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B0B3AC4E-D581-3287-7C83-50FBDAF22A42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C01C6A8-6641-06BA-EEAC-E2C2D59BB202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09A19F49-D7D4-DE15-4D8D-15472521185E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4F89A1C-4F76-7BE1-D58F-D233D48C7A39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3225417-13C8-A0E3-E45B-9925DB0DD5FD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48581982-090E-68A9-297B-52A19CB72CE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3692150E-0E62-3548-211E-ADA01BB1F0B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E346CA66-54DA-27C2-D264-44C6752D8F46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C4F0721-727B-E572-2E35-C16244AC3E2F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F88E9AD2-0162-9D35-2436-FE490C3D18C3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65CDD77-9938-4E3F-1DD3-2727E856090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FF52339C-7363-339D-4465-73BF22DE9D0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38CA739-BC5F-0498-6FFB-7D652DD1013F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6E2F180F-E0F2-2A1D-12FB-F8780BCEC846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357F6DA-740D-DC61-9F29-92E011CA9A3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C80503F3-9A67-D74F-AF6F-4F00BC0E3E2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F4A48CA5-6F9A-D2CF-411A-E811F38486EE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A8B5867-DA45-8886-306D-F7BE9FACE74E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3D79EDA7-0DDC-2581-EFFF-2F967F9DF0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CC5D6707-41C8-B178-BC35-B21727F2304A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BA835F3-BD44-64D5-28D1-DF81FA3930D8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E81571F2-09EC-EC91-8D56-1579B68A74D1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321591F6-0845-72AA-0F72-694596F6EA85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20E2B60B-B674-EE38-A712-6E050357CF2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F1F5BA70-9726-9D42-3FE6-5C8101C82D3E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F52EA654-50C5-333F-07ED-5B16EAA05ECB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D95D590-4CC5-6991-8732-8859E38CF710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030BF8FA-CFB1-19DA-3875-05E95E9A638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964CAB2-CDF0-68BB-01C6-96AE54F8EB2F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BD91F0D-2752-C8AF-7DB8-8B3C6714E12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BC55EE0-A84E-9CF0-91AB-133EBFBE879F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3EF6FDBD-4681-46B4-6A38-07EEEF87136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F3B4C46-022A-2045-190F-7B44361A57AE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7D678FF9-9FD3-BCD9-EC2B-8CB8AA1E9FC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80A1857D-8066-C832-DEBB-CEBB7EF7E16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FAFDCBE-3EE2-FD19-EBE8-D8FD8F33637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DC191CFC-39E9-F42D-DFB2-9EFABC4E58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3AC1AF6A-D643-D560-FB48-9EB34538C673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8D70984-73D0-1B92-6FE4-45F047D492E2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B27EA1B7-F0A8-AEC9-0FB9-8C989B4FBEDD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95045ACE-669C-0545-6479-D794E1CD0BA8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404B2875-5095-9169-58F3-762251BFF73E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3A11C7B-9A1B-AB01-4769-08D1572B460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0A9F47F-71C3-F730-47FA-FABC9F026571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8D6107B9-75FF-5A73-E8C8-AF9F867B21AC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2B635F0-6BEA-170D-28AC-1B309D2E440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A9E55140-1EB4-0185-986B-33CB0EA01849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0CE806-2BE4-733D-4E70-A9B1B4B4747E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6807D2CE-B7B1-E094-F6DD-1EF560A3E2D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B262C2F-4107-5F3A-CB40-4CDD2BCE6FC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7AA9C366-578A-294D-DA14-AC9AD1BA49C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56EF9495-E5CE-1DD5-E7A5-5DF128465F31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B9E695FE-C7B1-6B2D-228D-0AA50E17FE37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40D117BB-9782-6B38-2E5F-44F07573193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371BEAF8-300B-D8CC-CA1A-85754FC00B75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20FE1C74-2F72-4B8C-76C9-F643C8B592B1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B779AD2D-57D3-5865-34FB-7D7AE690556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62AA11DC-C143-DEDF-FB45-2B03587364A7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430504DA-A491-9D54-E643-70CCBD3AA46C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85DA15CF-CDDA-9759-E90B-2747092D4A5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4CB965B9-BE6A-D4E2-794C-560637F0738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58000D23-F6FF-722B-48A1-26FF38A307CA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5F1F982F-4206-59D1-A4D9-62F045C6915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059F187-0701-32E0-A0F7-1175E701FE6D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38CD9402-6162-3F7E-CA66-A145016505A4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C187C509-200F-A75D-F36F-ACC508E3199B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746EAD5-EF88-F320-084A-30A85A7CECC9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8771A732-0D9F-53A0-D50E-85555F35A181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7BE9AE2-72FC-4AC5-3FF7-1DB63B3BCEDC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BF0FFA7C-672A-D992-856E-468DFFFCDB61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86A6CCFA-EF25-1022-7A3C-A9F5F94BB5F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FA81D555-8F8D-0BF9-756B-B6DCCB81EFF8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0EF99889-4A05-4389-4689-1A1E117E02A1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6C7C3B81-BC1A-DAE5-75F3-5527736E6602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A1F00E8-91A6-10C8-47E7-BD823FED166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37FD489B-A0A3-C6E3-883C-1B845484881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97859A16-64D2-CE17-775E-B8520C66D49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F5383C8D-422B-C6EF-A04A-BBB875A0648B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3EDADB2A-5C86-68B8-5901-3DAE41641CA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B5CE2DE-E74C-16A0-97CF-331D335517E5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DC753FEF-9AD7-AFE5-0459-9FE6000922F5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ECC875A5-A538-3663-85E1-E279D830C66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0" y="0"/>
            <a:ext cx="3400425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1203910" y="995825"/>
            <a:ext cx="9858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r>
              <a:rPr lang="ko-KR" altLang="en-US" sz="4000" b="1" spc="-3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</a:t>
            </a:r>
            <a:endParaRPr lang="en-US" altLang="ko-KR" sz="4000" b="1" spc="-3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b="1" spc="-30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 모니터링 시스템</a:t>
            </a:r>
            <a:endParaRPr lang="en-US" altLang="ko-KR" sz="4000" b="1" spc="-3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228D79D-E48F-253D-A361-7002758CC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52744"/>
              </p:ext>
            </p:extLst>
          </p:nvPr>
        </p:nvGraphicFramePr>
        <p:xfrm>
          <a:off x="8386518" y="4141935"/>
          <a:ext cx="36251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309">
                  <a:extLst>
                    <a:ext uri="{9D8B030D-6E8A-4147-A177-3AD203B41FA5}">
                      <a16:colId xmlns:a16="http://schemas.microsoft.com/office/drawing/2014/main" val="3080566562"/>
                    </a:ext>
                  </a:extLst>
                </a:gridCol>
                <a:gridCol w="2415890">
                  <a:extLst>
                    <a:ext uri="{9D8B030D-6E8A-4147-A177-3AD203B41FA5}">
                      <a16:colId xmlns:a16="http://schemas.microsoft.com/office/drawing/2014/main" val="697768547"/>
                    </a:ext>
                  </a:extLst>
                </a:gridCol>
              </a:tblGrid>
              <a:tr h="300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팀명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614310"/>
                  </a:ext>
                </a:extLst>
              </a:tr>
              <a:tr h="300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학과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공학과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74519"/>
                  </a:ext>
                </a:extLst>
              </a:tr>
              <a:tr h="300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담당교수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강병익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교수님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조용석 교수님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71496"/>
                  </a:ext>
                </a:extLst>
              </a:tr>
              <a:tr h="30071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19615002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김기준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47295"/>
                  </a:ext>
                </a:extLst>
              </a:tr>
              <a:tr h="3007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19615005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김병철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681677"/>
                  </a:ext>
                </a:extLst>
              </a:tr>
              <a:tr h="3007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19615017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박세훈</a:t>
                      </a: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84582"/>
                  </a:ext>
                </a:extLst>
              </a:tr>
              <a:tr h="3007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8D1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19615031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D1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95015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5274F6-885E-938C-5C7C-28F74768DFD7}"/>
              </a:ext>
            </a:extLst>
          </p:cNvPr>
          <p:cNvSpPr txBox="1"/>
          <p:nvPr/>
        </p:nvSpPr>
        <p:spPr>
          <a:xfrm>
            <a:off x="4500619" y="3027751"/>
            <a:ext cx="326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4925739" cy="1057669"/>
            <a:chOff x="447040" y="68150"/>
            <a:chExt cx="4925739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48333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구성도 및 </a:t>
              </a:r>
              <a:r>
                <a:rPr lang="en-US" altLang="ko-KR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6BA2DE-0E87-1567-4EB2-D338948C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72" y="1371143"/>
            <a:ext cx="8276252" cy="5210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E6F259-0B6E-17EA-A1BA-7C8DEEE55C79}"/>
              </a:ext>
            </a:extLst>
          </p:cNvPr>
          <p:cNvSpPr txBox="1"/>
          <p:nvPr/>
        </p:nvSpPr>
        <p:spPr>
          <a:xfrm>
            <a:off x="5288483" y="1197661"/>
            <a:ext cx="1615029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</a:t>
            </a:r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66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4817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 및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1ABC6-85BF-2844-65C9-E6BFB60B14EF}"/>
              </a:ext>
            </a:extLst>
          </p:cNvPr>
          <p:cNvSpPr txBox="1"/>
          <p:nvPr/>
        </p:nvSpPr>
        <p:spPr>
          <a:xfrm>
            <a:off x="5187288" y="1315069"/>
            <a:ext cx="181742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9C29A4-3C0E-BC20-445C-8A10AEDC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74" y="1746604"/>
            <a:ext cx="6956652" cy="48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4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역할 분담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3,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169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37FBC-18DE-6A96-2778-F47D70080061}"/>
              </a:ext>
            </a:extLst>
          </p:cNvPr>
          <p:cNvSpPr/>
          <p:nvPr/>
        </p:nvSpPr>
        <p:spPr>
          <a:xfrm>
            <a:off x="6172985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김기준</a:t>
            </a:r>
          </a:p>
          <a:p>
            <a:pPr algn="ctr"/>
            <a:endParaRPr lang="en-US" altLang="ko-KR" sz="2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Fitbit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시뮬레이터 연동 및</a:t>
            </a:r>
            <a:endParaRPr lang="en-US" altLang="ko-KR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워치 어플 제작 연구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D3C62B-5175-AF0A-CB37-03621275FD06}"/>
              </a:ext>
            </a:extLst>
          </p:cNvPr>
          <p:cNvSpPr/>
          <p:nvPr/>
        </p:nvSpPr>
        <p:spPr>
          <a:xfrm>
            <a:off x="1069975" y="1499402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박세훈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웹서버 및 </a:t>
            </a:r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endParaRPr lang="en-US" altLang="ko-KR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동적페이지 연구</a:t>
            </a:r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PIR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 연구</a:t>
            </a:r>
            <a:endParaRPr lang="en-US" altLang="ko-KR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C3DB67-6673-4BD2-AEC9-D9A3D33A7221}"/>
              </a:ext>
            </a:extLst>
          </p:cNvPr>
          <p:cNvSpPr/>
          <p:nvPr/>
        </p:nvSpPr>
        <p:spPr>
          <a:xfrm>
            <a:off x="6172985" y="3969864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ko-KR" altLang="en-US" sz="2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제작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연동</a:t>
            </a:r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입출력 연구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073466-262B-B389-0A3B-8C0EB79F12AF}"/>
              </a:ext>
            </a:extLst>
          </p:cNvPr>
          <p:cNvSpPr/>
          <p:nvPr/>
        </p:nvSpPr>
        <p:spPr>
          <a:xfrm>
            <a:off x="1069975" y="3969863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김병철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제작 및 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동작 자동화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09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결과물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4,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129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518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김기준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Node.js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설정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A5EF33-F6C1-31BF-0BC7-F4230DA9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48" y="2620753"/>
            <a:ext cx="4138019" cy="1386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DDF66-658F-1F3C-389E-F5ABFC388685}"/>
              </a:ext>
            </a:extLst>
          </p:cNvPr>
          <p:cNvSpPr txBox="1"/>
          <p:nvPr/>
        </p:nvSpPr>
        <p:spPr>
          <a:xfrm>
            <a:off x="641148" y="1584982"/>
            <a:ext cx="4647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Node.js </a:t>
            </a:r>
            <a:r>
              <a:rPr lang="ko-KR" altLang="en-US" sz="1400"/>
              <a:t>다운로드 한 후 다음 명령을 실행하여 버전 </a:t>
            </a:r>
            <a:r>
              <a:rPr lang="en-US" altLang="ko-KR" sz="1400"/>
              <a:t>14  </a:t>
            </a:r>
          </a:p>
          <a:p>
            <a:r>
              <a:rPr lang="en-US" altLang="ko-KR" sz="1400"/>
              <a:t>   </a:t>
            </a:r>
            <a:r>
              <a:rPr lang="ko-KR" altLang="en-US" sz="1400"/>
              <a:t>로 전환합니다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en-US" altLang="ko-KR" sz="1400"/>
              <a:t>2. Nvm</a:t>
            </a:r>
            <a:r>
              <a:rPr lang="ko-KR" altLang="en-US" sz="1400"/>
              <a:t>을 설치합니다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9FEE5D-786B-9FA2-85FE-960C508BC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8" y="4952307"/>
            <a:ext cx="3109229" cy="2743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A4B1C3-A7ED-63B9-E71B-E530F6112588}"/>
              </a:ext>
            </a:extLst>
          </p:cNvPr>
          <p:cNvSpPr txBox="1"/>
          <p:nvPr/>
        </p:nvSpPr>
        <p:spPr>
          <a:xfrm>
            <a:off x="641148" y="4429087"/>
            <a:ext cx="4647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3. </a:t>
            </a:r>
            <a:r>
              <a:rPr lang="ko-KR" altLang="en-US" sz="1400"/>
              <a:t>다음 명령어를 사용하여 새 프로젝트를 만들어 줍니다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    </a:t>
            </a:r>
            <a:r>
              <a:rPr lang="ko-KR" altLang="en-US" sz="1400"/>
              <a:t>프로젝트 이름 </a:t>
            </a:r>
            <a:r>
              <a:rPr lang="en-US" altLang="ko-KR" sz="1400"/>
              <a:t>: my first clock</a:t>
            </a:r>
            <a:endParaRPr lang="ko-KR" altLang="en-US" sz="14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C521D8-BE58-F471-B97F-0E8EBA05E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643" y="1936294"/>
            <a:ext cx="1524132" cy="2514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F5BB4D0-68BA-0C88-C166-E47B37322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48" y="5379076"/>
            <a:ext cx="2682472" cy="8763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C3FB31-252B-AAF5-28AA-DDD190B95BCC}"/>
              </a:ext>
            </a:extLst>
          </p:cNvPr>
          <p:cNvSpPr txBox="1"/>
          <p:nvPr/>
        </p:nvSpPr>
        <p:spPr>
          <a:xfrm>
            <a:off x="6096000" y="1538815"/>
            <a:ext cx="46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4. </a:t>
            </a:r>
            <a:r>
              <a:rPr lang="ko-KR" altLang="en-US" sz="1400"/>
              <a:t>프로젝트를 사용할때 다음 명령어를 입력합니다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C872048-6F6A-76A3-F9BA-0AEDDD953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815" y="3118642"/>
            <a:ext cx="624894" cy="8230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728E87-B9B9-146A-B793-549690170C27}"/>
              </a:ext>
            </a:extLst>
          </p:cNvPr>
          <p:cNvSpPr txBox="1"/>
          <p:nvPr/>
        </p:nvSpPr>
        <p:spPr>
          <a:xfrm>
            <a:off x="6096000" y="2508423"/>
            <a:ext cx="482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5. Fitbit </a:t>
            </a:r>
            <a:r>
              <a:rPr lang="ko-KR" altLang="en-US" sz="1400"/>
              <a:t>앱 시뮬레이터를 설치하고 다음 명령어를 입력하여</a:t>
            </a:r>
            <a:endParaRPr lang="en-US" altLang="ko-KR" sz="1400"/>
          </a:p>
          <a:p>
            <a:r>
              <a:rPr lang="en-US" altLang="ko-KR" sz="1400"/>
              <a:t>   </a:t>
            </a:r>
            <a:r>
              <a:rPr lang="ko-KR" altLang="en-US" sz="1400"/>
              <a:t> 명령 프롬프트를 생성해줍니다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9E5C002-1C37-F1AC-0612-FB7A0DAF7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483" y="3337895"/>
            <a:ext cx="952583" cy="24386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1FB43ED-40BA-1D8B-B9F6-4606C6BFC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519" y="4669754"/>
            <a:ext cx="3132091" cy="4953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28CD52-FD45-8145-B018-AA7EBD4779A0}"/>
              </a:ext>
            </a:extLst>
          </p:cNvPr>
          <p:cNvSpPr txBox="1"/>
          <p:nvPr/>
        </p:nvSpPr>
        <p:spPr>
          <a:xfrm>
            <a:off x="6096000" y="4042083"/>
            <a:ext cx="482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명령 프롬프트를 사용하면 다음과 같이 시뮬레이터와 계정이 연동이 되는것을 확인 할 수 있습니다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89340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335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김기준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심박수 측정 코드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D58B24-3EF8-B6AB-035C-FCA5A158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1875150"/>
            <a:ext cx="6454699" cy="2417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444492-9B7E-C516-F728-C1A0CBCB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7" y="1470672"/>
            <a:ext cx="1044030" cy="228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5A265A-3065-36CA-AF5A-B53D8C2CA69A}"/>
              </a:ext>
            </a:extLst>
          </p:cNvPr>
          <p:cNvSpPr txBox="1"/>
          <p:nvPr/>
        </p:nvSpPr>
        <p:spPr>
          <a:xfrm>
            <a:off x="1269317" y="1428756"/>
            <a:ext cx="46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파일의 내용을 다음과 같이 입력합니다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8E300C-9448-43A6-4FCF-0F287CD7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87" y="4292841"/>
            <a:ext cx="6454699" cy="21560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889B86-68B5-2F77-5B88-0E0AE339976A}"/>
              </a:ext>
            </a:extLst>
          </p:cNvPr>
          <p:cNvSpPr txBox="1"/>
          <p:nvPr/>
        </p:nvSpPr>
        <p:spPr>
          <a:xfrm>
            <a:off x="7299158" y="2714663"/>
            <a:ext cx="348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4~6 : </a:t>
            </a:r>
            <a:r>
              <a:rPr lang="ko-KR" altLang="en-US"/>
              <a:t>심박수와 시간의 요소 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797EE-9C52-9553-B540-6402B0DE391A}"/>
              </a:ext>
            </a:extLst>
          </p:cNvPr>
          <p:cNvSpPr txBox="1"/>
          <p:nvPr/>
        </p:nvSpPr>
        <p:spPr>
          <a:xfrm>
            <a:off x="7299158" y="3773019"/>
            <a:ext cx="348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12~13 : UI</a:t>
            </a:r>
            <a:r>
              <a:rPr lang="ko-KR" altLang="en-US"/>
              <a:t> 벨류값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91FC6-67E0-2441-E589-CFBEAD7EA7FB}"/>
              </a:ext>
            </a:extLst>
          </p:cNvPr>
          <p:cNvSpPr txBox="1"/>
          <p:nvPr/>
        </p:nvSpPr>
        <p:spPr>
          <a:xfrm>
            <a:off x="7299158" y="4725310"/>
            <a:ext cx="348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17~27 : </a:t>
            </a:r>
            <a:r>
              <a:rPr lang="ko-KR" altLang="en-US"/>
              <a:t>타이머 함수 설정</a:t>
            </a:r>
          </a:p>
        </p:txBody>
      </p:sp>
    </p:spTree>
    <p:extLst>
      <p:ext uri="{BB962C8B-B14F-4D97-AF65-F5344CB8AC3E}">
        <p14:creationId xmlns:p14="http://schemas.microsoft.com/office/powerpoint/2010/main" val="281069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335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김기준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심박수 측정 코드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889B86-68B5-2F77-5B88-0E0AE339976A}"/>
              </a:ext>
            </a:extLst>
          </p:cNvPr>
          <p:cNvSpPr txBox="1"/>
          <p:nvPr/>
        </p:nvSpPr>
        <p:spPr>
          <a:xfrm>
            <a:off x="7299158" y="1911646"/>
            <a:ext cx="348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30~34 : </a:t>
            </a:r>
            <a:r>
              <a:rPr lang="ko-KR" altLang="en-US"/>
              <a:t>업데이트 함수 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797EE-9C52-9553-B540-6402B0DE391A}"/>
              </a:ext>
            </a:extLst>
          </p:cNvPr>
          <p:cNvSpPr txBox="1"/>
          <p:nvPr/>
        </p:nvSpPr>
        <p:spPr>
          <a:xfrm>
            <a:off x="7299158" y="3426855"/>
            <a:ext cx="348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40~45 : </a:t>
            </a:r>
            <a:r>
              <a:rPr lang="ko-KR" altLang="en-US"/>
              <a:t>심박수 값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91FC6-67E0-2441-E589-CFBEAD7EA7FB}"/>
              </a:ext>
            </a:extLst>
          </p:cNvPr>
          <p:cNvSpPr txBox="1"/>
          <p:nvPr/>
        </p:nvSpPr>
        <p:spPr>
          <a:xfrm>
            <a:off x="7299158" y="5039722"/>
            <a:ext cx="348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47~51 : </a:t>
            </a:r>
            <a:r>
              <a:rPr lang="ko-KR" altLang="en-US"/>
              <a:t>시작 및 갱신 값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4E4FB-FC09-1138-3DEE-3EDCC6FB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1692735"/>
            <a:ext cx="6904318" cy="3101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52546B-2D41-9FAA-A603-780E0C79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7" y="4794344"/>
            <a:ext cx="3261643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2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5809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김기준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워치 앱 디자인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889B86-68B5-2F77-5B88-0E0AE339976A}"/>
              </a:ext>
            </a:extLst>
          </p:cNvPr>
          <p:cNvSpPr txBox="1"/>
          <p:nvPr/>
        </p:nvSpPr>
        <p:spPr>
          <a:xfrm>
            <a:off x="2261938" y="1534725"/>
            <a:ext cx="417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다음 파일에서 디자인 설정을 해줍니다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D12BF1-DFC1-B024-C534-5ED0FCFD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2032264"/>
            <a:ext cx="2606266" cy="27281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AEBA57-6C0D-C060-3E89-59271006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1597461"/>
            <a:ext cx="1775614" cy="2438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10BFA8-8187-86DA-BF6E-9AB2342BE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" y="5628513"/>
            <a:ext cx="5082980" cy="7773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AB694C-3E12-6DC4-BABB-8187BD458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" y="5291750"/>
            <a:ext cx="1729890" cy="2133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7918AE-1EB2-4AB6-1A42-238B647B3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82" y="2123818"/>
            <a:ext cx="4656223" cy="41913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53B4951-5F52-6221-2D5F-DC842AFD7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982" y="1652575"/>
            <a:ext cx="1074513" cy="2514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D1DC93-C88A-1CCC-C4F8-D99D5F0EEE10}"/>
              </a:ext>
            </a:extLst>
          </p:cNvPr>
          <p:cNvSpPr txBox="1"/>
          <p:nvPr/>
        </p:nvSpPr>
        <p:spPr>
          <a:xfrm>
            <a:off x="7736495" y="1630025"/>
            <a:ext cx="417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다음 파일에서 정보를 확인 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41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8233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김기준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시뮬레이터 연동 및 작동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3529D0-E2DC-CC85-E035-EDE39175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2" y="2265432"/>
            <a:ext cx="5442053" cy="7466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98D354-29C4-736B-721D-832F4819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2" y="3633459"/>
            <a:ext cx="2476405" cy="940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284236-4321-926A-4F8F-98CCD3CB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86" y="5076594"/>
            <a:ext cx="6190579" cy="10835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774AE3-51AA-D1CA-B939-EA32004A7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414" y="2482739"/>
            <a:ext cx="3589331" cy="2301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F1E776-686A-D8EF-0208-A2946FCEF4FF}"/>
              </a:ext>
            </a:extLst>
          </p:cNvPr>
          <p:cNvSpPr txBox="1"/>
          <p:nvPr/>
        </p:nvSpPr>
        <p:spPr>
          <a:xfrm>
            <a:off x="170542" y="1794267"/>
            <a:ext cx="462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npx</a:t>
            </a:r>
            <a:r>
              <a:rPr lang="ko-KR" altLang="en-US"/>
              <a:t> </a:t>
            </a:r>
            <a:r>
              <a:rPr lang="en-US" altLang="ko-KR"/>
              <a:t>fitbit</a:t>
            </a:r>
            <a:r>
              <a:rPr lang="ko-KR" altLang="en-US"/>
              <a:t>을 입력하여 계정에 로그인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890EFF-3F50-2BB4-A208-FC74821E5A3B}"/>
              </a:ext>
            </a:extLst>
          </p:cNvPr>
          <p:cNvSpPr txBox="1"/>
          <p:nvPr/>
        </p:nvSpPr>
        <p:spPr>
          <a:xfrm>
            <a:off x="170542" y="3183147"/>
            <a:ext cx="462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Build</a:t>
            </a:r>
            <a:r>
              <a:rPr lang="ko-KR" altLang="en-US"/>
              <a:t>를 입력하고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580B7-D572-8610-2869-60EA80E97160}"/>
              </a:ext>
            </a:extLst>
          </p:cNvPr>
          <p:cNvSpPr txBox="1"/>
          <p:nvPr/>
        </p:nvSpPr>
        <p:spPr>
          <a:xfrm>
            <a:off x="170542" y="4654993"/>
            <a:ext cx="499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Install</a:t>
            </a:r>
            <a:r>
              <a:rPr lang="ko-KR" altLang="en-US"/>
              <a:t>을 입력하면 시뮬레이터와 컴파일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DE038-CDD5-3B50-56BB-4CA04D72534B}"/>
              </a:ext>
            </a:extLst>
          </p:cNvPr>
          <p:cNvSpPr txBox="1"/>
          <p:nvPr/>
        </p:nvSpPr>
        <p:spPr>
          <a:xfrm>
            <a:off x="7063309" y="1770129"/>
            <a:ext cx="462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시뮬레이터에서 계정 연동을 확인합니다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40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365592"/>
            <a:ext cx="11523306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935F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863864" y="685594"/>
              <a:ext cx="58478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Table of Contents.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919846" y="2055015"/>
            <a:ext cx="5687231" cy="707886"/>
            <a:chOff x="1088192" y="2426368"/>
            <a:chExt cx="5687231" cy="70788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746263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2F7CD5-7DFE-4C49-978B-5E7D6411A371}"/>
                </a:ext>
              </a:extLst>
            </p:cNvPr>
            <p:cNvSpPr txBox="1"/>
            <p:nvPr/>
          </p:nvSpPr>
          <p:spPr>
            <a:xfrm>
              <a:off x="1987694" y="2550636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주제 및 목적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919846" y="3095127"/>
            <a:ext cx="5687231" cy="707886"/>
            <a:chOff x="1088192" y="2426368"/>
            <a:chExt cx="5687231" cy="70788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716380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B29A44-90C9-4416-B007-9489C267FACB}"/>
                </a:ext>
              </a:extLst>
            </p:cNvPr>
            <p:cNvSpPr txBox="1"/>
            <p:nvPr/>
          </p:nvSpPr>
          <p:spPr>
            <a:xfrm>
              <a:off x="1987694" y="2548942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구성도 및 </a:t>
              </a:r>
              <a:r>
                <a:rPr lang="en-US" altLang="ko-KR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919846" y="4117117"/>
            <a:ext cx="5687231" cy="707886"/>
            <a:chOff x="1088192" y="2426368"/>
            <a:chExt cx="5687231" cy="70788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716380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5FA8F4-77B2-451D-A87E-F44472F7E797}"/>
                </a:ext>
              </a:extLst>
            </p:cNvPr>
            <p:cNvSpPr txBox="1"/>
            <p:nvPr/>
          </p:nvSpPr>
          <p:spPr>
            <a:xfrm>
              <a:off x="1987694" y="2518701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  <a:endParaRPr lang="en-US" altLang="ko-KR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4D4B73-EF10-6739-E552-C8F811E9A475}"/>
              </a:ext>
            </a:extLst>
          </p:cNvPr>
          <p:cNvGrpSpPr/>
          <p:nvPr/>
        </p:nvGrpSpPr>
        <p:grpSpPr>
          <a:xfrm>
            <a:off x="6804660" y="2055015"/>
            <a:ext cx="5687231" cy="707886"/>
            <a:chOff x="1088192" y="2426368"/>
            <a:chExt cx="5687231" cy="70788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E43BAD5-DE19-950D-2A05-9AA29FA6D33C}"/>
                </a:ext>
              </a:extLst>
            </p:cNvPr>
            <p:cNvSpPr/>
            <p:nvPr/>
          </p:nvSpPr>
          <p:spPr>
            <a:xfrm>
              <a:off x="1088192" y="2426368"/>
              <a:ext cx="746263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474AF-A2FF-DB78-9BFD-76B6A3655443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83BA4F-4FBC-6F4D-E59D-3C6435F9694C}"/>
                </a:ext>
              </a:extLst>
            </p:cNvPr>
            <p:cNvSpPr txBox="1"/>
            <p:nvPr/>
          </p:nvSpPr>
          <p:spPr>
            <a:xfrm>
              <a:off x="1987694" y="2518701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예정사항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DDD1C8-CFAF-98EE-E160-F83F270BD2C9}"/>
              </a:ext>
            </a:extLst>
          </p:cNvPr>
          <p:cNvGrpSpPr/>
          <p:nvPr/>
        </p:nvGrpSpPr>
        <p:grpSpPr>
          <a:xfrm>
            <a:off x="6804660" y="3081172"/>
            <a:ext cx="5743385" cy="721841"/>
            <a:chOff x="1088192" y="2426368"/>
            <a:chExt cx="5743385" cy="7218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6945C8-BC78-0892-061E-9B081EBB2D83}"/>
                </a:ext>
              </a:extLst>
            </p:cNvPr>
            <p:cNvSpPr/>
            <p:nvPr/>
          </p:nvSpPr>
          <p:spPr>
            <a:xfrm>
              <a:off x="1088192" y="2426368"/>
              <a:ext cx="746263" cy="721841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EC1F3B-45AF-0D96-0D47-36CB3A53AC65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D84BE9-21C7-7AFD-2BAA-B9CE42B178D6}"/>
                </a:ext>
              </a:extLst>
            </p:cNvPr>
            <p:cNvSpPr txBox="1"/>
            <p:nvPr/>
          </p:nvSpPr>
          <p:spPr>
            <a:xfrm>
              <a:off x="2043848" y="2532656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타임 테이블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35C788B-B26B-523B-C650-F5EEA60692A7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BC602F-9B98-A65A-04DE-256F8DDC7EE9}"/>
              </a:ext>
            </a:extLst>
          </p:cNvPr>
          <p:cNvGrpSpPr/>
          <p:nvPr/>
        </p:nvGrpSpPr>
        <p:grpSpPr>
          <a:xfrm>
            <a:off x="6804660" y="4101919"/>
            <a:ext cx="5743385" cy="721841"/>
            <a:chOff x="1088192" y="2426368"/>
            <a:chExt cx="5743385" cy="7218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BB6D129-5D2E-D830-B359-3929CCA7F19E}"/>
                </a:ext>
              </a:extLst>
            </p:cNvPr>
            <p:cNvSpPr/>
            <p:nvPr/>
          </p:nvSpPr>
          <p:spPr>
            <a:xfrm>
              <a:off x="1088192" y="2426368"/>
              <a:ext cx="746263" cy="721841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822CC8-A196-24AC-E051-7A78CEB04925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A80044-9174-1A2B-00B2-1E12780CFEDE}"/>
                </a:ext>
              </a:extLst>
            </p:cNvPr>
            <p:cNvSpPr txBox="1"/>
            <p:nvPr/>
          </p:nvSpPr>
          <p:spPr>
            <a:xfrm>
              <a:off x="2043848" y="2532656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785B97-8427-4B1B-6677-D21762A44536}"/>
              </a:ext>
            </a:extLst>
          </p:cNvPr>
          <p:cNvGrpSpPr/>
          <p:nvPr/>
        </p:nvGrpSpPr>
        <p:grpSpPr>
          <a:xfrm>
            <a:off x="1919846" y="5176521"/>
            <a:ext cx="5687231" cy="707886"/>
            <a:chOff x="1088192" y="2426368"/>
            <a:chExt cx="5687231" cy="70788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42034D0-5BA1-6E1E-94F6-ECB7F0FABD8F}"/>
                </a:ext>
              </a:extLst>
            </p:cNvPr>
            <p:cNvSpPr/>
            <p:nvPr/>
          </p:nvSpPr>
          <p:spPr>
            <a:xfrm>
              <a:off x="1088192" y="2426368"/>
              <a:ext cx="716380" cy="707886"/>
            </a:xfrm>
            <a:prstGeom prst="rect">
              <a:avLst/>
            </a:prstGeom>
            <a:solidFill>
              <a:srgbClr val="E8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8F791B-5AEB-B506-E4F2-FDF05B98A186}"/>
                </a:ext>
              </a:extLst>
            </p:cNvPr>
            <p:cNvSpPr txBox="1"/>
            <p:nvPr/>
          </p:nvSpPr>
          <p:spPr>
            <a:xfrm>
              <a:off x="1241431" y="2426368"/>
              <a:ext cx="481222" cy="707886"/>
            </a:xfrm>
            <a:prstGeom prst="rect">
              <a:avLst/>
            </a:prstGeom>
            <a:solidFill>
              <a:srgbClr val="E8D1B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7B6C35-C154-FD25-9FD4-03BE3210CB47}"/>
                </a:ext>
              </a:extLst>
            </p:cNvPr>
            <p:cNvSpPr txBox="1"/>
            <p:nvPr/>
          </p:nvSpPr>
          <p:spPr>
            <a:xfrm>
              <a:off x="1987694" y="2518701"/>
              <a:ext cx="4787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80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결과물</a:t>
              </a:r>
              <a:endParaRPr lang="en-US" altLang="ko-KR" sz="28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4758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김기준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심박수 앱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91FC6-67E0-2441-E589-CFBEAD7EA7FB}"/>
              </a:ext>
            </a:extLst>
          </p:cNvPr>
          <p:cNvSpPr txBox="1"/>
          <p:nvPr/>
        </p:nvSpPr>
        <p:spPr>
          <a:xfrm>
            <a:off x="7879377" y="3584149"/>
            <a:ext cx="380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계정이 연동되고</a:t>
            </a:r>
            <a:endParaRPr lang="en-US" altLang="ko-KR"/>
          </a:p>
          <a:p>
            <a:r>
              <a:rPr lang="ko-KR" altLang="en-US"/>
              <a:t>심박수와 카운트가 실행됩니다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09187A-C397-840D-E26C-6B03F8A2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2" y="1584982"/>
            <a:ext cx="7416295" cy="46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2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659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김기준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앱과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91FC6-67E0-2441-E589-CFBEAD7EA7FB}"/>
              </a:ext>
            </a:extLst>
          </p:cNvPr>
          <p:cNvSpPr txBox="1"/>
          <p:nvPr/>
        </p:nvSpPr>
        <p:spPr>
          <a:xfrm>
            <a:off x="447040" y="1659662"/>
            <a:ext cx="42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Firebase </a:t>
            </a:r>
            <a:r>
              <a:rPr lang="ko-KR" altLang="en-US"/>
              <a:t>데이터값을 파일에 저장합니다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BF02A1-E968-62BC-0F18-7581382E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2222436"/>
            <a:ext cx="4903884" cy="4016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E4E741-5ED1-E4B8-635D-169BA02E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1922"/>
            <a:ext cx="5593355" cy="24921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477C1C-575A-E20E-5843-9A16D7272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99980"/>
            <a:ext cx="5593354" cy="25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7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841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김병철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Unity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 및 캐릭터 디자인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&lt;Unity </a:t>
            </a:r>
            <a:r>
              <a:rPr lang="ko-KR" altLang="en-US" dirty="0"/>
              <a:t>집 디자인 및 캐릭터 움직임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그림 8" descr="컴퓨터, 스크린샷이(가) 표시된 사진&#10;&#10;자동 생성된 설명">
            <a:extLst>
              <a:ext uri="{FF2B5EF4-FFF2-40B4-BE49-F238E27FC236}">
                <a16:creationId xmlns:a16="http://schemas.microsoft.com/office/drawing/2014/main" id="{51F046A6-63F8-0722-168E-C03CC8E3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38" y="2034639"/>
            <a:ext cx="3948655" cy="38200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04C12E-FB94-4010-2676-F11493C82C1D}"/>
              </a:ext>
            </a:extLst>
          </p:cNvPr>
          <p:cNvSpPr txBox="1"/>
          <p:nvPr/>
        </p:nvSpPr>
        <p:spPr>
          <a:xfrm>
            <a:off x="1994064" y="6158612"/>
            <a:ext cx="369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&lt;Unity </a:t>
            </a:r>
            <a:r>
              <a:rPr lang="ko-KR" altLang="en-US" dirty="0"/>
              <a:t>집 디자인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D7173D-082A-987E-7C17-F134120C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43" y="2034262"/>
            <a:ext cx="3867150" cy="3820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4576BB-643B-E881-6A26-627FE8F8AC3D}"/>
              </a:ext>
            </a:extLst>
          </p:cNvPr>
          <p:cNvSpPr txBox="1"/>
          <p:nvPr/>
        </p:nvSpPr>
        <p:spPr>
          <a:xfrm>
            <a:off x="7480464" y="6158612"/>
            <a:ext cx="369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&lt;Unity </a:t>
            </a:r>
            <a:r>
              <a:rPr lang="ko-KR" altLang="en-US" dirty="0"/>
              <a:t>캐릭터 디자인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68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김병철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움직임 코드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캐릭터 움직임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A43CC62-7F6A-2A62-F333-32DFC41FB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6" y="1854109"/>
            <a:ext cx="4286848" cy="4496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170C9F-4853-B8F9-11B0-EE6FE0FEE395}"/>
              </a:ext>
            </a:extLst>
          </p:cNvPr>
          <p:cNvSpPr txBox="1"/>
          <p:nvPr/>
        </p:nvSpPr>
        <p:spPr>
          <a:xfrm>
            <a:off x="5166361" y="4975296"/>
            <a:ext cx="610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PIR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객체의 경로 및 이동 속도를 정의하고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TCP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클라이언트와의 연결을 처리하며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데이터베이스 참조를 관리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0BC3A-E6A3-0CD5-DB1C-7FDEDE97D84B}"/>
              </a:ext>
            </a:extLst>
          </p:cNvPr>
          <p:cNvSpPr txBox="1"/>
          <p:nvPr/>
        </p:nvSpPr>
        <p:spPr>
          <a:xfrm>
            <a:off x="5166361" y="4349810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PIR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객체가 따라갈 경로 지점들을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47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김병철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움직임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캐릭터 움직임 코드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그림 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7D01026-4FF0-A44D-8F8E-82F71EABF6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900272"/>
            <a:ext cx="4746968" cy="4576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75C6A5-AAAB-61DD-1C8E-08EFACD20571}"/>
              </a:ext>
            </a:extLst>
          </p:cNvPr>
          <p:cNvSpPr txBox="1"/>
          <p:nvPr/>
        </p:nvSpPr>
        <p:spPr>
          <a:xfrm>
            <a:off x="5163528" y="2175003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Firebase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와의 연동을 위한 준비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53343-733A-D1FE-E80C-AA28F729BFFF}"/>
              </a:ext>
            </a:extLst>
          </p:cNvPr>
          <p:cNvSpPr txBox="1"/>
          <p:nvPr/>
        </p:nvSpPr>
        <p:spPr>
          <a:xfrm>
            <a:off x="5163528" y="2714700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라즈베리파이로부터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PIR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센서 값을 받기 위한 설정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170F3-6108-768E-ED9D-50E4095FFC3B}"/>
              </a:ext>
            </a:extLst>
          </p:cNvPr>
          <p:cNvSpPr txBox="1"/>
          <p:nvPr/>
        </p:nvSpPr>
        <p:spPr>
          <a:xfrm>
            <a:off x="5163528" y="3254397"/>
            <a:ext cx="610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실시간 업데이트나 대용량 데이터 처리와 같은 요구사항을 효과적으로 처리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4695-35B5-86FC-E188-86B1F35C9D20}"/>
              </a:ext>
            </a:extLst>
          </p:cNvPr>
          <p:cNvSpPr txBox="1"/>
          <p:nvPr/>
        </p:nvSpPr>
        <p:spPr>
          <a:xfrm>
            <a:off x="5163528" y="4044465"/>
            <a:ext cx="6108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waypoints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PIR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객체가 따라갈 경로 지점들을 담고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waypoints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리스트가 할당되지 않았거나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비어있을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경우 경고 메시지를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0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김병철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움직임 코드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캐릭터 움직임 코드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D280ECD-E598-A998-7CF9-4FE1E3B2E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2" y="1933577"/>
            <a:ext cx="4764096" cy="453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6488B2-2D14-775B-89B7-BA549F5B54DA}"/>
              </a:ext>
            </a:extLst>
          </p:cNvPr>
          <p:cNvSpPr txBox="1"/>
          <p:nvPr/>
        </p:nvSpPr>
        <p:spPr>
          <a:xfrm>
            <a:off x="5267961" y="2164590"/>
            <a:ext cx="610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라즈베리파이와의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TCP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연결을 관리하고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라즈베리파이로부터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PIR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센서 값을 수신하여 처리하는 중요한 부분 코드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F0BF3-35AF-1201-8B0C-10387543C4CB}"/>
              </a:ext>
            </a:extLst>
          </p:cNvPr>
          <p:cNvSpPr txBox="1"/>
          <p:nvPr/>
        </p:nvSpPr>
        <p:spPr>
          <a:xfrm>
            <a:off x="5267961" y="4301022"/>
            <a:ext cx="6108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문자열로 수신된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PIR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센서 값을 정수로 변환하고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해당 값에 따라 동작을 처리하는 부분 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dirty="0">
                <a:solidFill>
                  <a:srgbClr val="374151"/>
                </a:solidFill>
                <a:latin typeface="Söhne"/>
              </a:rPr>
              <a:t>PIR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센서 값이 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1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부터 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4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사이의 값이면 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Firebase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에 감지 여부를 전송하고 게임 오브젝트를 움직이는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81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5314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김병철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Firebase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Firebase</a:t>
            </a:r>
            <a:r>
              <a:rPr lang="ko-KR" altLang="en-US" dirty="0"/>
              <a:t>와 </a:t>
            </a:r>
            <a:r>
              <a:rPr lang="en-US" altLang="ko-KR" dirty="0"/>
              <a:t>Unity </a:t>
            </a:r>
            <a:r>
              <a:rPr lang="ko-KR" altLang="en-US" dirty="0"/>
              <a:t>연동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4E4461-D6B6-B1D3-2FB2-85E51761A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4" y="2047530"/>
            <a:ext cx="3216094" cy="259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04719D-1CCB-DB68-C4CD-D26DEA072635}"/>
              </a:ext>
            </a:extLst>
          </p:cNvPr>
          <p:cNvSpPr txBox="1"/>
          <p:nvPr/>
        </p:nvSpPr>
        <p:spPr>
          <a:xfrm>
            <a:off x="122121" y="4815164"/>
            <a:ext cx="52611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777777"/>
                </a:solidFill>
                <a:effectLst/>
                <a:latin typeface="se-nanumgothic"/>
              </a:rPr>
              <a:t>프로젝트의 메인 페이지</a:t>
            </a:r>
            <a:endParaRPr lang="en-US" altLang="ko-KR" b="0" i="0" dirty="0">
              <a:solidFill>
                <a:srgbClr val="777777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777777"/>
                </a:solidFill>
                <a:effectLst/>
                <a:latin typeface="se-nanumgothic"/>
              </a:rPr>
              <a:t>(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se-nanumgothic"/>
              </a:rPr>
              <a:t>앱에 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se-nanumgothic"/>
              </a:rPr>
              <a:t>Firebase 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se-nanumgothic"/>
              </a:rPr>
              <a:t>를 추가하여 시작하기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se-nanumgothic"/>
              </a:rPr>
              <a:t>)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se-nanumgothic"/>
              </a:rPr>
              <a:t> </a:t>
            </a:r>
            <a:endParaRPr lang="en-US" altLang="ko-KR" b="0" i="0" dirty="0">
              <a:solidFill>
                <a:srgbClr val="777777"/>
              </a:solidFill>
              <a:effectLst/>
              <a:latin typeface="se-nanumgothic"/>
            </a:endParaRPr>
          </a:p>
          <a:p>
            <a:r>
              <a:rPr lang="ko-KR" altLang="en-US" b="0" i="0" dirty="0">
                <a:solidFill>
                  <a:srgbClr val="777777"/>
                </a:solidFill>
                <a:effectLst/>
                <a:latin typeface="se-nanumgothic"/>
              </a:rPr>
              <a:t>유니티로 들어간다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se-nanumgothic"/>
              </a:rPr>
              <a:t>.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9A8DDA5-9769-ABB6-0222-76FB215C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718" y="2020743"/>
            <a:ext cx="3216094" cy="266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91A49B8-6F02-8B75-1855-0EBA2823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3" y="1277738"/>
            <a:ext cx="2309534" cy="30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7D662D6-04F7-F213-6348-41F1E2D9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233" y="1236373"/>
            <a:ext cx="1901819" cy="260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0284AE-98DF-18EB-90C4-03F41F39848D}"/>
              </a:ext>
            </a:extLst>
          </p:cNvPr>
          <p:cNvSpPr txBox="1"/>
          <p:nvPr/>
        </p:nvSpPr>
        <p:spPr>
          <a:xfrm>
            <a:off x="4188026" y="4948746"/>
            <a:ext cx="3580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77777"/>
                </a:solidFill>
                <a:effectLst/>
                <a:latin typeface="se-nanumgothic"/>
              </a:rPr>
              <a:t>Bundle Identifier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se-nanumgothic"/>
              </a:rPr>
              <a:t>에 사용할 패키지 이름을 정하고 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se-nanumgothic"/>
              </a:rPr>
              <a:t>Unity </a:t>
            </a:r>
            <a:r>
              <a:rPr lang="ko-KR" altLang="en-US" b="0" i="0" dirty="0">
                <a:solidFill>
                  <a:srgbClr val="777777"/>
                </a:solidFill>
                <a:effectLst/>
                <a:latin typeface="se-nanumgothic"/>
              </a:rPr>
              <a:t>앱 추가한다</a:t>
            </a:r>
            <a:r>
              <a:rPr lang="en-US" altLang="ko-KR" b="0" i="0" dirty="0">
                <a:solidFill>
                  <a:srgbClr val="777777"/>
                </a:solidFill>
                <a:effectLst/>
                <a:latin typeface="se-nanumgothic"/>
              </a:rPr>
              <a:t>.</a:t>
            </a:r>
            <a:endParaRPr lang="ko-KR" altLang="en-US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26382393-99B5-B317-A890-32EE34744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970" y="3969249"/>
            <a:ext cx="2588563" cy="260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9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5314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김병철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Firebase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Firebase</a:t>
            </a:r>
            <a:r>
              <a:rPr lang="ko-KR" altLang="en-US" dirty="0"/>
              <a:t>와 </a:t>
            </a:r>
            <a:r>
              <a:rPr lang="en-US" altLang="ko-KR" dirty="0"/>
              <a:t>Unity </a:t>
            </a:r>
            <a:r>
              <a:rPr lang="ko-KR" altLang="en-US" dirty="0"/>
              <a:t>연동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80678-D749-A127-6CB2-973507091328}"/>
              </a:ext>
            </a:extLst>
          </p:cNvPr>
          <p:cNvSpPr txBox="1"/>
          <p:nvPr/>
        </p:nvSpPr>
        <p:spPr>
          <a:xfrm>
            <a:off x="290504" y="4725371"/>
            <a:ext cx="71756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 err="1">
                <a:solidFill>
                  <a:srgbClr val="777777"/>
                </a:solidFill>
                <a:effectLst/>
                <a:latin typeface="+mn-ea"/>
              </a:rPr>
              <a:t>파이어베이스에</a:t>
            </a:r>
            <a:r>
              <a:rPr lang="ko-KR" altLang="en-US" b="1" i="0" dirty="0">
                <a:solidFill>
                  <a:srgbClr val="777777"/>
                </a:solidFill>
                <a:effectLst/>
                <a:latin typeface="+mn-ea"/>
              </a:rPr>
              <a:t> 앱을 </a:t>
            </a:r>
            <a:r>
              <a:rPr lang="ko-KR" altLang="en-US" b="1" i="0" dirty="0" err="1">
                <a:solidFill>
                  <a:srgbClr val="777777"/>
                </a:solidFill>
                <a:effectLst/>
                <a:latin typeface="+mn-ea"/>
              </a:rPr>
              <a:t>추가할때</a:t>
            </a:r>
            <a:r>
              <a:rPr lang="ko-KR" altLang="en-US" b="1" i="0" dirty="0">
                <a:solidFill>
                  <a:srgbClr val="777777"/>
                </a:solidFill>
                <a:effectLst/>
                <a:latin typeface="+mn-ea"/>
              </a:rPr>
              <a:t> 받은 파일을 이동시킨다</a:t>
            </a:r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.</a:t>
            </a:r>
          </a:p>
          <a:p>
            <a:pPr algn="l" fontAlgn="base"/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​- </a:t>
            </a:r>
            <a:r>
              <a:rPr lang="ko-KR" altLang="en-US" b="1" i="0" dirty="0">
                <a:solidFill>
                  <a:srgbClr val="777777"/>
                </a:solidFill>
                <a:effectLst/>
                <a:latin typeface="+mn-ea"/>
              </a:rPr>
              <a:t>구글 서비스 </a:t>
            </a:r>
            <a:r>
              <a:rPr lang="en-US" altLang="ko-KR" b="1" i="0" dirty="0" err="1">
                <a:solidFill>
                  <a:srgbClr val="777777"/>
                </a:solidFill>
                <a:effectLst/>
                <a:latin typeface="+mn-ea"/>
              </a:rPr>
              <a:t>json</a:t>
            </a:r>
            <a:endParaRPr lang="en-US" altLang="ko-KR" b="1" i="0" dirty="0">
              <a:solidFill>
                <a:srgbClr val="777777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Assets </a:t>
            </a:r>
            <a:r>
              <a:rPr lang="ko-KR" altLang="en-US" b="1" i="0" dirty="0">
                <a:solidFill>
                  <a:srgbClr val="777777"/>
                </a:solidFill>
                <a:effectLst/>
                <a:latin typeface="+mn-ea"/>
              </a:rPr>
              <a:t>아래 </a:t>
            </a:r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google-</a:t>
            </a:r>
            <a:r>
              <a:rPr lang="en-US" altLang="ko-KR" b="1" i="0" dirty="0" err="1">
                <a:solidFill>
                  <a:srgbClr val="777777"/>
                </a:solidFill>
                <a:effectLst/>
                <a:latin typeface="+mn-ea"/>
              </a:rPr>
              <a:t>services.json</a:t>
            </a:r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 </a:t>
            </a:r>
            <a:r>
              <a:rPr lang="ko-KR" altLang="en-US" b="1" i="0" dirty="0">
                <a:solidFill>
                  <a:srgbClr val="777777"/>
                </a:solidFill>
                <a:effectLst/>
                <a:latin typeface="+mn-ea"/>
              </a:rPr>
              <a:t>파일을 넣어둔다</a:t>
            </a:r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.</a:t>
            </a:r>
          </a:p>
          <a:p>
            <a:pPr algn="l" fontAlgn="base"/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​- </a:t>
            </a:r>
            <a:r>
              <a:rPr lang="en-US" altLang="ko-KR" b="1" i="0" dirty="0" err="1">
                <a:solidFill>
                  <a:srgbClr val="777777"/>
                </a:solidFill>
                <a:effectLst/>
                <a:latin typeface="+mn-ea"/>
              </a:rPr>
              <a:t>sdk</a:t>
            </a:r>
            <a:endParaRPr lang="en-US" altLang="ko-KR" b="1" i="0" dirty="0">
              <a:solidFill>
                <a:srgbClr val="777777"/>
              </a:solidFill>
              <a:effectLst/>
              <a:latin typeface="+mn-ea"/>
            </a:endParaRPr>
          </a:p>
          <a:p>
            <a:pPr algn="l" fontAlgn="base"/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firebase_unity_sdk_11.1.0.zip </a:t>
            </a:r>
            <a:r>
              <a:rPr lang="ko-KR" altLang="en-US" b="1" i="0" dirty="0">
                <a:solidFill>
                  <a:srgbClr val="777777"/>
                </a:solidFill>
                <a:effectLst/>
                <a:latin typeface="+mn-ea"/>
              </a:rPr>
              <a:t>버전의 파일이 받아졌다</a:t>
            </a:r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.</a:t>
            </a:r>
          </a:p>
          <a:p>
            <a:pPr algn="l" fontAlgn="base"/>
            <a:r>
              <a:rPr lang="en-US" altLang="ko-KR" b="1" i="0" dirty="0" err="1">
                <a:solidFill>
                  <a:srgbClr val="777777"/>
                </a:solidFill>
                <a:effectLst/>
                <a:latin typeface="+mn-ea"/>
              </a:rPr>
              <a:t>firebase_unity_sdk</a:t>
            </a:r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 </a:t>
            </a:r>
            <a:r>
              <a:rPr lang="ko-KR" altLang="en-US" b="1" i="0" dirty="0">
                <a:solidFill>
                  <a:srgbClr val="777777"/>
                </a:solidFill>
                <a:effectLst/>
                <a:latin typeface="+mn-ea"/>
              </a:rPr>
              <a:t>아래 다음과 같이 유니티 패키지들이 들어있다</a:t>
            </a:r>
            <a:r>
              <a:rPr lang="en-US" altLang="ko-KR" b="1" i="0" dirty="0">
                <a:solidFill>
                  <a:srgbClr val="777777"/>
                </a:solidFill>
                <a:effectLst/>
                <a:latin typeface="+mn-ea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FF5CC4-F5AE-3E66-F9DE-9AC18EF1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" y="1892382"/>
            <a:ext cx="4432277" cy="26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92F5D1-F3D8-C815-F922-731C7C78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2382"/>
            <a:ext cx="2964110" cy="275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F314D26-6940-64B9-E151-633B173A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764" y="2916093"/>
            <a:ext cx="3042949" cy="3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16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8073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김병철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웹으로 보내기 위한 추출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웹으로 보내기 위한 과정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16C5F14-E9CD-1829-BF7B-E4BD8F237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4" y="2298701"/>
            <a:ext cx="2955839" cy="35165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9F9296-DEB9-2123-5337-370CB40273C3}"/>
              </a:ext>
            </a:extLst>
          </p:cNvPr>
          <p:cNvSpPr/>
          <p:nvPr/>
        </p:nvSpPr>
        <p:spPr>
          <a:xfrm>
            <a:off x="447040" y="5003800"/>
            <a:ext cx="103886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DD8D21F-9489-3DC0-9A8F-BD1F3234509C}"/>
              </a:ext>
            </a:extLst>
          </p:cNvPr>
          <p:cNvSpPr/>
          <p:nvPr/>
        </p:nvSpPr>
        <p:spPr>
          <a:xfrm>
            <a:off x="3422324" y="3766747"/>
            <a:ext cx="571500" cy="5587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5B56E7A-6488-424D-5EC2-A346B00016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05" y="2298701"/>
            <a:ext cx="3467584" cy="351649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D51C20-12A3-2F98-DB69-2F0F49552DA1}"/>
              </a:ext>
            </a:extLst>
          </p:cNvPr>
          <p:cNvSpPr/>
          <p:nvPr/>
        </p:nvSpPr>
        <p:spPr>
          <a:xfrm>
            <a:off x="4169805" y="5620622"/>
            <a:ext cx="860792" cy="194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C7269BA-3309-E6D4-742D-CDCBD0B8DEC3}"/>
              </a:ext>
            </a:extLst>
          </p:cNvPr>
          <p:cNvSpPr/>
          <p:nvPr/>
        </p:nvSpPr>
        <p:spPr>
          <a:xfrm>
            <a:off x="7813370" y="3665214"/>
            <a:ext cx="571500" cy="5587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AD55A12-5F40-A377-2390-44581FE216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51" y="2298701"/>
            <a:ext cx="3340645" cy="351649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28E2CC-CB42-120B-B119-951AE96214B1}"/>
              </a:ext>
            </a:extLst>
          </p:cNvPr>
          <p:cNvSpPr/>
          <p:nvPr/>
        </p:nvSpPr>
        <p:spPr>
          <a:xfrm>
            <a:off x="9640826" y="5391780"/>
            <a:ext cx="860792" cy="194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95BC52-F20A-D03B-DA2F-9B6A0B0619F2}"/>
              </a:ext>
            </a:extLst>
          </p:cNvPr>
          <p:cNvSpPr txBox="1"/>
          <p:nvPr/>
        </p:nvSpPr>
        <p:spPr>
          <a:xfrm>
            <a:off x="8751112" y="5910729"/>
            <a:ext cx="2938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브라우저에서 빌드가 실행될 때 </a:t>
            </a:r>
            <a:r>
              <a:rPr lang="en-US" altLang="ko-KR" sz="12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</a:t>
            </a:r>
            <a:r>
              <a:rPr lang="ko-KR" altLang="en-US" sz="12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가 </a:t>
            </a:r>
            <a:r>
              <a:rPr lang="ko-KR" altLang="en-US" sz="1200" b="0" i="0" dirty="0" err="1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다운로드된</a:t>
            </a:r>
            <a:r>
              <a:rPr lang="ko-KR" altLang="en-US" sz="12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 파일을 처리하는 방식을 결정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967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>
            <a:cxnSpLocks/>
          </p:cNvCxnSpPr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6559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디자인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&lt;Web page – Index.html&gt;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226389-2D70-5476-7D91-F16578B7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2092967"/>
            <a:ext cx="5648954" cy="3742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05370E-E18B-F928-BB4D-A956A8F5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69" y="2092964"/>
            <a:ext cx="5648960" cy="3742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A48464-DD77-9A48-7071-B5CAF34C7C6B}"/>
              </a:ext>
            </a:extLst>
          </p:cNvPr>
          <p:cNvSpPr txBox="1"/>
          <p:nvPr/>
        </p:nvSpPr>
        <p:spPr>
          <a:xfrm>
            <a:off x="2809264" y="6005167"/>
            <a:ext cx="610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&lt;Meta-band</a:t>
            </a:r>
            <a:r>
              <a:rPr lang="ko-KR" altLang="en-US" sz="1400" dirty="0"/>
              <a:t>를 설명하는 </a:t>
            </a:r>
            <a:r>
              <a:rPr lang="en-US" altLang="ko-KR" sz="1400" dirty="0"/>
              <a:t>Index.html </a:t>
            </a:r>
            <a:r>
              <a:rPr lang="ko-KR" altLang="en-US" sz="1400" dirty="0"/>
              <a:t>실행 화면</a:t>
            </a:r>
            <a:r>
              <a:rPr lang="en-US" altLang="ko-KR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0262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 주제 및 목적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1,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91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439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페이지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254435-34D2-D1D4-1121-56AE8EAE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976036"/>
            <a:ext cx="5050959" cy="39598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BD8F00E-6D72-7D9D-33CB-8DA1E0D88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5" t="6114" r="22394" b="42372"/>
          <a:stretch/>
        </p:blipFill>
        <p:spPr>
          <a:xfrm>
            <a:off x="5850610" y="1976036"/>
            <a:ext cx="5920354" cy="39598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F1D6FD-B3D1-6F20-1A52-0A2F2EBF90D2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&lt;Web page – Index.html&gt;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27189-6F11-9249-41E0-66BEB85A4130}"/>
              </a:ext>
            </a:extLst>
          </p:cNvPr>
          <p:cNvSpPr txBox="1"/>
          <p:nvPr/>
        </p:nvSpPr>
        <p:spPr>
          <a:xfrm>
            <a:off x="5756437" y="6005167"/>
            <a:ext cx="610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&lt;Unity </a:t>
            </a:r>
            <a:r>
              <a:rPr lang="ko-KR" altLang="en-US" sz="1400" dirty="0"/>
              <a:t>출력 디자인과 </a:t>
            </a:r>
            <a:r>
              <a:rPr lang="en-US" altLang="ko-KR" sz="1400" dirty="0"/>
              <a:t>Database </a:t>
            </a:r>
            <a:r>
              <a:rPr lang="ko-KR" altLang="en-US" sz="1400" dirty="0"/>
              <a:t>데이터 출력 </a:t>
            </a:r>
            <a:r>
              <a:rPr lang="en-US" altLang="ko-KR" sz="1400" dirty="0"/>
              <a:t>CSS</a:t>
            </a:r>
            <a:r>
              <a:rPr lang="ko-KR" altLang="en-US" sz="1400" dirty="0"/>
              <a:t>파일 코드</a:t>
            </a:r>
            <a:r>
              <a:rPr lang="en-US" altLang="ko-KR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3720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>
            <a:cxnSpLocks/>
          </p:cNvCxnSpPr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439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페이지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33527" y="1315069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 page – freeboard.html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45D5DE-0282-8A9F-769E-E8C6D3FB5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" t="5111" r="1064" b="4721"/>
          <a:stretch/>
        </p:blipFill>
        <p:spPr>
          <a:xfrm>
            <a:off x="225287" y="1798027"/>
            <a:ext cx="7919072" cy="4456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6733BE-DED3-6BAB-8F91-81383A3B9B6B}"/>
              </a:ext>
            </a:extLst>
          </p:cNvPr>
          <p:cNvSpPr txBox="1"/>
          <p:nvPr/>
        </p:nvSpPr>
        <p:spPr>
          <a:xfrm>
            <a:off x="5920568" y="5608692"/>
            <a:ext cx="610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페이지 내에서 사용자간 소통을 할 수 있는 게시판 제작</a:t>
            </a:r>
            <a:endParaRPr lang="en-US" altLang="ko-KR" dirty="0"/>
          </a:p>
          <a:p>
            <a:r>
              <a:rPr lang="ko-KR" altLang="en-US" dirty="0"/>
              <a:t>등록 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 , </a:t>
            </a:r>
            <a:r>
              <a:rPr lang="ko-KR" altLang="en-US" dirty="0"/>
              <a:t>삭제가 가능하도록 </a:t>
            </a:r>
            <a:r>
              <a:rPr lang="en-US" altLang="ko-KR" dirty="0" err="1"/>
              <a:t>php</a:t>
            </a:r>
            <a:r>
              <a:rPr lang="en-US" altLang="ko-KR" dirty="0"/>
              <a:t> </a:t>
            </a:r>
            <a:r>
              <a:rPr lang="ko-KR" altLang="en-US" dirty="0"/>
              <a:t>파일과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128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6439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페이지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39904F-88BF-B251-9D5F-515C4681E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1" t="6114" r="3667" b="8792"/>
          <a:stretch/>
        </p:blipFill>
        <p:spPr>
          <a:xfrm>
            <a:off x="368298" y="2232922"/>
            <a:ext cx="5616656" cy="3310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0B6C38-587E-3B5D-53FE-09596D0AF016}"/>
              </a:ext>
            </a:extLst>
          </p:cNvPr>
          <p:cNvSpPr txBox="1"/>
          <p:nvPr/>
        </p:nvSpPr>
        <p:spPr>
          <a:xfrm>
            <a:off x="416560" y="1315069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 page – service.html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9614CF-5750-A6C3-9674-BB2E4C249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35" t="12231" r="25500" b="24148"/>
          <a:stretch/>
        </p:blipFill>
        <p:spPr>
          <a:xfrm>
            <a:off x="6069838" y="2203700"/>
            <a:ext cx="5753864" cy="33831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A9C757-5F79-5B01-7EDE-3A8AE92501BA}"/>
              </a:ext>
            </a:extLst>
          </p:cNvPr>
          <p:cNvSpPr txBox="1"/>
          <p:nvPr/>
        </p:nvSpPr>
        <p:spPr>
          <a:xfrm>
            <a:off x="6069838" y="5670685"/>
            <a:ext cx="5931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&lt;service.html </a:t>
            </a:r>
            <a:r>
              <a:rPr lang="ko-KR" altLang="en-US" sz="1400" dirty="0"/>
              <a:t>구현 코드</a:t>
            </a:r>
            <a:r>
              <a:rPr lang="en-US" altLang="ko-KR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9717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340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Firebase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479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&lt;Firebase Realtime Database </a:t>
            </a:r>
            <a:r>
              <a:rPr lang="ko-KR" altLang="en-US" dirty="0"/>
              <a:t>생성 및 연결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B38B8-A285-A42E-060D-326644117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4" r="24500" b="19839"/>
          <a:stretch/>
        </p:blipFill>
        <p:spPr>
          <a:xfrm>
            <a:off x="269629" y="2054603"/>
            <a:ext cx="5418701" cy="35256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154EE9-D3B5-E0B9-0913-0F2A7B4C8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6" t="6114" r="17166" b="9036"/>
          <a:stretch/>
        </p:blipFill>
        <p:spPr>
          <a:xfrm>
            <a:off x="5957959" y="2062324"/>
            <a:ext cx="5418702" cy="35256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5E517A-51EB-93B2-F5A5-B495F14045F5}"/>
              </a:ext>
            </a:extLst>
          </p:cNvPr>
          <p:cNvSpPr txBox="1"/>
          <p:nvPr/>
        </p:nvSpPr>
        <p:spPr>
          <a:xfrm>
            <a:off x="1003331" y="2908269"/>
            <a:ext cx="32384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① 프로젝트 생성 후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웹 앱 추가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63868D2-AAE8-BED9-B464-4C0D3D361DB9}"/>
              </a:ext>
            </a:extLst>
          </p:cNvPr>
          <p:cNvSpPr/>
          <p:nvPr/>
        </p:nvSpPr>
        <p:spPr>
          <a:xfrm>
            <a:off x="1170122" y="2300963"/>
            <a:ext cx="565688" cy="247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B71575-FD03-4D20-3AD8-726682D2B9B8}"/>
              </a:ext>
            </a:extLst>
          </p:cNvPr>
          <p:cNvSpPr txBox="1"/>
          <p:nvPr/>
        </p:nvSpPr>
        <p:spPr>
          <a:xfrm>
            <a:off x="7993067" y="5677851"/>
            <a:ext cx="32384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② </a:t>
            </a:r>
            <a:r>
              <a:rPr lang="en-US" altLang="ko-KR" sz="1300" b="1" dirty="0" err="1"/>
              <a:t>firebaseConfig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값으로 데이터 연결</a:t>
            </a: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344329F-75FD-F71A-BD3C-86C543C63FA1}"/>
              </a:ext>
            </a:extLst>
          </p:cNvPr>
          <p:cNvSpPr/>
          <p:nvPr/>
        </p:nvSpPr>
        <p:spPr>
          <a:xfrm rot="13161892">
            <a:off x="8611181" y="4510531"/>
            <a:ext cx="907038" cy="1088254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15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340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Firebase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&lt;Firebase Realtime Database </a:t>
            </a:r>
            <a:r>
              <a:rPr lang="ko-KR" altLang="en-US" dirty="0"/>
              <a:t>사용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83D0FD-7C44-4B13-42E3-9AABAE0C6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6" r="3637" b="5446"/>
          <a:stretch/>
        </p:blipFill>
        <p:spPr>
          <a:xfrm>
            <a:off x="453508" y="1947871"/>
            <a:ext cx="5251242" cy="4068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B2CADD-060B-7BEE-EAA6-EE5BEC24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61" y="1882704"/>
            <a:ext cx="5080000" cy="4068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5E517A-51EB-93B2-F5A5-B495F14045F5}"/>
              </a:ext>
            </a:extLst>
          </p:cNvPr>
          <p:cNvSpPr txBox="1"/>
          <p:nvPr/>
        </p:nvSpPr>
        <p:spPr>
          <a:xfrm>
            <a:off x="6660352" y="6006259"/>
            <a:ext cx="395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Firebase</a:t>
            </a:r>
            <a:r>
              <a:rPr lang="ko-KR" altLang="en-US" dirty="0"/>
              <a:t>에 담긴 데이터 정보를</a:t>
            </a:r>
            <a:endParaRPr lang="en-US" altLang="ko-KR" dirty="0"/>
          </a:p>
          <a:p>
            <a:pPr algn="ctr"/>
            <a:r>
              <a:rPr lang="en-US" altLang="ko-KR" dirty="0"/>
              <a:t>Key</a:t>
            </a:r>
            <a:r>
              <a:rPr lang="ko-KR" altLang="en-US" dirty="0"/>
              <a:t>를 이용하여 </a:t>
            </a:r>
            <a:r>
              <a:rPr lang="en-US" altLang="ko-KR" dirty="0"/>
              <a:t>Value </a:t>
            </a:r>
            <a:r>
              <a:rPr lang="ko-KR" altLang="en-US" dirty="0"/>
              <a:t>출력 과정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E553308-8275-3EB7-0253-95CB2CA01371}"/>
              </a:ext>
            </a:extLst>
          </p:cNvPr>
          <p:cNvSpPr/>
          <p:nvPr/>
        </p:nvSpPr>
        <p:spPr>
          <a:xfrm>
            <a:off x="534692" y="2595966"/>
            <a:ext cx="534691" cy="240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CFF08E-3AD1-9ADD-B9D6-B325353E2E24}"/>
              </a:ext>
            </a:extLst>
          </p:cNvPr>
          <p:cNvSpPr/>
          <p:nvPr/>
        </p:nvSpPr>
        <p:spPr>
          <a:xfrm>
            <a:off x="1835893" y="3222085"/>
            <a:ext cx="287376" cy="152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87CB97F-B1B7-3DAC-08C8-079A8D003980}"/>
              </a:ext>
            </a:extLst>
          </p:cNvPr>
          <p:cNvSpPr/>
          <p:nvPr/>
        </p:nvSpPr>
        <p:spPr>
          <a:xfrm>
            <a:off x="1835893" y="3610863"/>
            <a:ext cx="287376" cy="152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848A04D-0C50-2E50-D9EA-6B14808A1DF6}"/>
              </a:ext>
            </a:extLst>
          </p:cNvPr>
          <p:cNvSpPr/>
          <p:nvPr/>
        </p:nvSpPr>
        <p:spPr>
          <a:xfrm>
            <a:off x="1835892" y="3923661"/>
            <a:ext cx="287376" cy="152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340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Firebase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모니터링 화면에 출력되는 </a:t>
            </a:r>
            <a:r>
              <a:rPr lang="en-US" altLang="ko-KR" dirty="0"/>
              <a:t>Data&gt;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ECD15D-A530-69F9-6080-0016E5431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" t="3640" r="4271" b="5124"/>
          <a:stretch/>
        </p:blipFill>
        <p:spPr>
          <a:xfrm>
            <a:off x="416560" y="1882883"/>
            <a:ext cx="7055693" cy="41231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54A8C3-AB67-362B-3EC8-00B202CC5F38}"/>
              </a:ext>
            </a:extLst>
          </p:cNvPr>
          <p:cNvSpPr txBox="1"/>
          <p:nvPr/>
        </p:nvSpPr>
        <p:spPr>
          <a:xfrm>
            <a:off x="5947560" y="4251754"/>
            <a:ext cx="6108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모니터링 메뉴가 있는 </a:t>
            </a:r>
            <a:r>
              <a:rPr lang="en-US" altLang="ko-KR" dirty="0"/>
              <a:t>html </a:t>
            </a:r>
            <a:r>
              <a:rPr lang="ko-KR" altLang="en-US" dirty="0"/>
              <a:t>화면에서 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Unity </a:t>
            </a:r>
            <a:r>
              <a:rPr lang="ko-KR" altLang="en-US" dirty="0"/>
              <a:t>화면 밑에 </a:t>
            </a:r>
            <a:r>
              <a:rPr lang="en-US" altLang="ko-KR" dirty="0"/>
              <a:t>Fitbit </a:t>
            </a:r>
            <a:r>
              <a:rPr lang="ko-KR" altLang="en-US" dirty="0"/>
              <a:t>착용자의 건강 정보 표현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Health : </a:t>
            </a:r>
            <a:r>
              <a:rPr lang="ko-KR" altLang="en-US" dirty="0" err="1"/>
              <a:t>심박</a:t>
            </a:r>
            <a:r>
              <a:rPr lang="ko-KR" altLang="en-US" dirty="0"/>
              <a:t> 수</a:t>
            </a:r>
            <a:r>
              <a:rPr lang="en-US" altLang="ko-KR" dirty="0"/>
              <a:t>, Sleep : </a:t>
            </a:r>
            <a:r>
              <a:rPr lang="ko-KR" altLang="en-US" dirty="0"/>
              <a:t>수면 </a:t>
            </a:r>
            <a:r>
              <a:rPr lang="en-US" altLang="ko-KR" dirty="0"/>
              <a:t>, Activity : </a:t>
            </a:r>
            <a:r>
              <a:rPr lang="ko-KR" altLang="en-US" dirty="0"/>
              <a:t>걸음 수</a:t>
            </a:r>
            <a:endParaRPr lang="en-US" altLang="ko-KR" dirty="0"/>
          </a:p>
          <a:p>
            <a:r>
              <a:rPr lang="en-US" altLang="ko-KR" dirty="0"/>
              <a:t>Fitbit</a:t>
            </a:r>
            <a:r>
              <a:rPr lang="ko-KR" altLang="en-US" dirty="0"/>
              <a:t>을 착용하고 측정되는 데이터를 실시간으로 갱신</a:t>
            </a:r>
            <a:endParaRPr lang="en-US" altLang="ko-KR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D9E20BC-851A-9DC2-76E0-5C3A79C43548}"/>
              </a:ext>
            </a:extLst>
          </p:cNvPr>
          <p:cNvSpPr/>
          <p:nvPr/>
        </p:nvSpPr>
        <p:spPr>
          <a:xfrm rot="11817172">
            <a:off x="5305856" y="4319137"/>
            <a:ext cx="512543" cy="3379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37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340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이도훈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Firebase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firebaseConfig</a:t>
            </a:r>
            <a:r>
              <a:rPr lang="en-US" altLang="ko-KR" dirty="0"/>
              <a:t> </a:t>
            </a:r>
            <a:r>
              <a:rPr lang="ko-KR" altLang="en-US" dirty="0"/>
              <a:t>코드에 적용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F0C402-34ED-53BE-898F-C756185F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70" y="1729907"/>
            <a:ext cx="4321918" cy="4235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D658C5-EC51-0DEC-D18A-66CABC724C35}"/>
              </a:ext>
            </a:extLst>
          </p:cNvPr>
          <p:cNvSpPr txBox="1"/>
          <p:nvPr/>
        </p:nvSpPr>
        <p:spPr>
          <a:xfrm>
            <a:off x="6930281" y="6023471"/>
            <a:ext cx="395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Web page</a:t>
            </a:r>
            <a:r>
              <a:rPr lang="ko-KR" altLang="en-US" dirty="0"/>
              <a:t> 로드 시 데이터 출력 코드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F5F18B-3A7C-619A-C487-38DDAEA97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86" y="2028070"/>
            <a:ext cx="5850221" cy="36305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84DD7A-F3C5-9689-3065-5C3393163C64}"/>
              </a:ext>
            </a:extLst>
          </p:cNvPr>
          <p:cNvSpPr txBox="1"/>
          <p:nvPr/>
        </p:nvSpPr>
        <p:spPr>
          <a:xfrm>
            <a:off x="1240048" y="5761570"/>
            <a:ext cx="395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Firebase</a:t>
            </a:r>
            <a:r>
              <a:rPr lang="ko-KR" altLang="en-US" dirty="0"/>
              <a:t>에 담긴 데이터 정보를</a:t>
            </a:r>
            <a:endParaRPr lang="en-US" altLang="ko-KR" dirty="0"/>
          </a:p>
          <a:p>
            <a:pPr algn="ctr"/>
            <a:r>
              <a:rPr lang="en-US" altLang="ko-KR" dirty="0"/>
              <a:t>Key</a:t>
            </a:r>
            <a:r>
              <a:rPr lang="ko-KR" altLang="en-US" dirty="0"/>
              <a:t>를 이용하여 </a:t>
            </a:r>
            <a:r>
              <a:rPr lang="en-US" altLang="ko-KR" dirty="0"/>
              <a:t>Value </a:t>
            </a:r>
            <a:r>
              <a:rPr lang="ko-KR" altLang="en-US" dirty="0"/>
              <a:t>출력 과정</a:t>
            </a:r>
          </a:p>
        </p:txBody>
      </p:sp>
    </p:spTree>
    <p:extLst>
      <p:ext uri="{BB962C8B-B14F-4D97-AF65-F5344CB8AC3E}">
        <p14:creationId xmlns:p14="http://schemas.microsoft.com/office/powerpoint/2010/main" val="374535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웹서버 및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r>
              <a:rPr lang="en-US" altLang="ko-KR" dirty="0"/>
              <a:t> &gt;</a:t>
            </a:r>
            <a:endParaRPr lang="ko-KR" altLang="en-US" dirty="0"/>
          </a:p>
        </p:txBody>
      </p:sp>
      <p:pic>
        <p:nvPicPr>
          <p:cNvPr id="1028" name="Picture 4" descr="APM] 웹프로그래밍 위한 APM 설치 및 구축 - 1 (MySQL 구축)">
            <a:extLst>
              <a:ext uri="{FF2B5EF4-FFF2-40B4-BE49-F238E27FC236}">
                <a16:creationId xmlns:a16="http://schemas.microsoft.com/office/drawing/2014/main" id="{5646C033-70F7-5C2A-0A5F-134EC41E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26" y="2004590"/>
            <a:ext cx="6407548" cy="412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435A6-AB75-4241-965C-658417FF2809}"/>
              </a:ext>
            </a:extLst>
          </p:cNvPr>
          <p:cNvSpPr txBox="1"/>
          <p:nvPr/>
        </p:nvSpPr>
        <p:spPr>
          <a:xfrm>
            <a:off x="416560" y="69365"/>
            <a:ext cx="66720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박세훈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웹서버 및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48150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25">
        <p159:morph option="byObject"/>
      </p:transition>
    </mc:Choice>
    <mc:Fallback xmlns="">
      <p:transition spd="slow" advTm="17925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웹서버 및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r>
              <a:rPr lang="en-US" altLang="ko-KR" dirty="0"/>
              <a:t> &gt;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CACC57-E92A-BECC-90CB-8E27193A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820780"/>
            <a:ext cx="5394960" cy="2850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71F15-5FF1-8A68-7141-AC3FD924F10F}"/>
              </a:ext>
            </a:extLst>
          </p:cNvPr>
          <p:cNvSpPr txBox="1"/>
          <p:nvPr/>
        </p:nvSpPr>
        <p:spPr>
          <a:xfrm>
            <a:off x="447040" y="4670907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Member_Table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9C3BC-359E-EB99-0FD0-3C2C5319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5562771"/>
            <a:ext cx="6850974" cy="556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D5447A-402E-D930-8A66-48D3AB77AEEF}"/>
              </a:ext>
            </a:extLst>
          </p:cNvPr>
          <p:cNvSpPr txBox="1"/>
          <p:nvPr/>
        </p:nvSpPr>
        <p:spPr>
          <a:xfrm>
            <a:off x="386080" y="6139277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Free board Table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34092-813E-B080-CA44-162FBE810A52}"/>
              </a:ext>
            </a:extLst>
          </p:cNvPr>
          <p:cNvSpPr txBox="1"/>
          <p:nvPr/>
        </p:nvSpPr>
        <p:spPr>
          <a:xfrm>
            <a:off x="6057072" y="1359115"/>
            <a:ext cx="5158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DB </a:t>
            </a:r>
            <a:r>
              <a:rPr lang="ko-KR" altLang="en-US" sz="2000" b="1" dirty="0"/>
              <a:t>테이블 설계 및 외부접속 네트워크 구축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F2E7A2-52AC-0BDD-2AB6-9D9D93936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68" y="3526071"/>
            <a:ext cx="5292352" cy="1257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744F9B-D068-2C55-ED1D-59BCAFDEFCD6}"/>
              </a:ext>
            </a:extLst>
          </p:cNvPr>
          <p:cNvSpPr txBox="1"/>
          <p:nvPr/>
        </p:nvSpPr>
        <p:spPr>
          <a:xfrm>
            <a:off x="8096817" y="3143269"/>
            <a:ext cx="212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서버 포트포워딩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9200E-F107-0572-D2DB-0AFF9645B202}"/>
              </a:ext>
            </a:extLst>
          </p:cNvPr>
          <p:cNvSpPr txBox="1"/>
          <p:nvPr/>
        </p:nvSpPr>
        <p:spPr>
          <a:xfrm>
            <a:off x="416560" y="69365"/>
            <a:ext cx="66720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박세훈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웹서버 및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340875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25">
        <p159:morph option="byObject"/>
      </p:transition>
    </mc:Choice>
    <mc:Fallback xmlns="">
      <p:transition spd="slow" advTm="17925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283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PIR</a:t>
            </a:r>
            <a:r>
              <a:rPr lang="ko-KR" altLang="en-US" dirty="0"/>
              <a:t> 센서 및 모형 제작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25CE1D-FF26-9C70-8586-FAAF18FD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8799" y="2463023"/>
            <a:ext cx="3602470" cy="26244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5766C-7127-919F-9223-BC0E1C785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90" y="1974028"/>
            <a:ext cx="3497883" cy="27281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42E4BA-B1A5-FD43-B3A3-8B738985BE64}"/>
              </a:ext>
            </a:extLst>
          </p:cNvPr>
          <p:cNvSpPr txBox="1"/>
          <p:nvPr/>
        </p:nvSpPr>
        <p:spPr>
          <a:xfrm>
            <a:off x="3522384" y="5131984"/>
            <a:ext cx="283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PIR </a:t>
            </a:r>
            <a:r>
              <a:rPr lang="ko-KR" altLang="en-US" dirty="0"/>
              <a:t>센서 테스트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로 센서 번호 전달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AF3D619-3344-5642-7BB2-56CE4C910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787" y="1962012"/>
            <a:ext cx="4999757" cy="4050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D626D-B996-3D20-7C71-A020BA66F8CD}"/>
              </a:ext>
            </a:extLst>
          </p:cNvPr>
          <p:cNvSpPr txBox="1"/>
          <p:nvPr/>
        </p:nvSpPr>
        <p:spPr>
          <a:xfrm>
            <a:off x="416560" y="69365"/>
            <a:ext cx="8642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박세훈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PIR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 코딩 및 모형 제작</a:t>
            </a:r>
          </a:p>
        </p:txBody>
      </p:sp>
    </p:spTree>
    <p:extLst>
      <p:ext uri="{BB962C8B-B14F-4D97-AF65-F5344CB8AC3E}">
        <p14:creationId xmlns:p14="http://schemas.microsoft.com/office/powerpoint/2010/main" val="68471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4438427" cy="1057669"/>
            <a:chOff x="447040" y="68150"/>
            <a:chExt cx="4438427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43460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주제 및 목적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3954FA-BE72-C5B7-BEBD-C3D35E6BBB18}"/>
              </a:ext>
            </a:extLst>
          </p:cNvPr>
          <p:cNvSpPr/>
          <p:nvPr/>
        </p:nvSpPr>
        <p:spPr>
          <a:xfrm>
            <a:off x="6643425" y="1939624"/>
            <a:ext cx="5204020" cy="22057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독거노인이란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/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대체적으로 혼자사는 노인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부양을 잘 받지 못하고 혼자 생활을 영위하거나 사실상 자녀가 있더라도 자녀들이 실제 부양에 임하지 못하는 노인을 의미한다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3B4FDC-30CD-9F2D-FE80-82BD23DEF5F5}"/>
              </a:ext>
            </a:extLst>
          </p:cNvPr>
          <p:cNvSpPr/>
          <p:nvPr/>
        </p:nvSpPr>
        <p:spPr>
          <a:xfrm>
            <a:off x="6643425" y="4452805"/>
            <a:ext cx="5204020" cy="1346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꾸준한 보호자의 케어가 필요한 경우가 대부분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보호자가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내내 독거노인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곁에서             지켜보고 상주하기 어려운 현대 사회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72BF3E-ACE5-02EB-1CE8-54E1F0269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5" y="2215559"/>
            <a:ext cx="5959991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동적 페이지 </a:t>
            </a:r>
            <a:r>
              <a:rPr lang="en-US" altLang="ko-KR" dirty="0"/>
              <a:t>(PHP) &gt;</a:t>
            </a:r>
            <a:endParaRPr lang="ko-KR" altLang="en-US" dirty="0"/>
          </a:p>
        </p:txBody>
      </p:sp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6906C3DF-5C95-92E1-36DE-A449A59DD9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2721" y="1970312"/>
            <a:ext cx="5931217" cy="41837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9BD3C1-BF8A-1BFD-A63A-488AB041F521}"/>
              </a:ext>
            </a:extLst>
          </p:cNvPr>
          <p:cNvSpPr txBox="1"/>
          <p:nvPr/>
        </p:nvSpPr>
        <p:spPr>
          <a:xfrm>
            <a:off x="8653938" y="5734487"/>
            <a:ext cx="4310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자유게시판 </a:t>
            </a:r>
            <a:r>
              <a:rPr lang="en-US" altLang="ko-KR" sz="2800" b="1" dirty="0"/>
              <a:t>CRUD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B73E7-AD67-9A7E-1734-FE3799162B0B}"/>
              </a:ext>
            </a:extLst>
          </p:cNvPr>
          <p:cNvSpPr txBox="1"/>
          <p:nvPr/>
        </p:nvSpPr>
        <p:spPr>
          <a:xfrm>
            <a:off x="416560" y="69365"/>
            <a:ext cx="6462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박세훈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동적페이지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(PHP)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1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25">
        <p159:morph option="byObject"/>
      </p:transition>
    </mc:Choice>
    <mc:Fallback xmlns="">
      <p:transition spd="slow" advTm="179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4" y="1360575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동적 페이지 </a:t>
            </a:r>
            <a:r>
              <a:rPr lang="en-US" altLang="ko-KR" dirty="0"/>
              <a:t>(PHP) 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52C01E-27C1-F364-BF74-B827FF41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854109"/>
            <a:ext cx="5037724" cy="45846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DFB8BE-CCDE-0D78-9F58-6EA19271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56" y="2260328"/>
            <a:ext cx="5166808" cy="37722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853DC7-2815-85C0-3CA3-D16873E4DC2A}"/>
              </a:ext>
            </a:extLst>
          </p:cNvPr>
          <p:cNvSpPr txBox="1"/>
          <p:nvPr/>
        </p:nvSpPr>
        <p:spPr>
          <a:xfrm>
            <a:off x="5961156" y="6069444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Delete_post.php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CD7A8-8974-06F7-51CA-E042D04A5EFD}"/>
              </a:ext>
            </a:extLst>
          </p:cNvPr>
          <p:cNvSpPr txBox="1"/>
          <p:nvPr/>
        </p:nvSpPr>
        <p:spPr>
          <a:xfrm>
            <a:off x="416560" y="6479881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Post_upload.php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93D2-AD8F-EE0B-0491-6B505DBC1AF0}"/>
              </a:ext>
            </a:extLst>
          </p:cNvPr>
          <p:cNvSpPr txBox="1"/>
          <p:nvPr/>
        </p:nvSpPr>
        <p:spPr>
          <a:xfrm>
            <a:off x="5961155" y="1592499"/>
            <a:ext cx="549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자유게시판 </a:t>
            </a:r>
            <a:r>
              <a:rPr lang="en-US" altLang="ko-KR" sz="2800" b="1" dirty="0"/>
              <a:t>CRUD </a:t>
            </a:r>
            <a:r>
              <a:rPr lang="ko-KR" altLang="en-US" sz="2800" b="1" dirty="0"/>
              <a:t>구현 소스코드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CEE12-BD1E-1A13-1867-E2FC1AFF3FBC}"/>
              </a:ext>
            </a:extLst>
          </p:cNvPr>
          <p:cNvSpPr txBox="1"/>
          <p:nvPr/>
        </p:nvSpPr>
        <p:spPr>
          <a:xfrm>
            <a:off x="416560" y="69365"/>
            <a:ext cx="6462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박세훈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동적페이지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(PHP)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8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25">
        <p159:morph option="byObject"/>
      </p:transition>
    </mc:Choice>
    <mc:Fallback xmlns="">
      <p:transition spd="slow" advTm="17925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FC48E-5B4F-2CB7-358F-064783920511}"/>
              </a:ext>
            </a:extLst>
          </p:cNvPr>
          <p:cNvSpPr txBox="1"/>
          <p:nvPr/>
        </p:nvSpPr>
        <p:spPr>
          <a:xfrm>
            <a:off x="290503" y="1360575"/>
            <a:ext cx="49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동적 페이지 </a:t>
            </a:r>
            <a:r>
              <a:rPr lang="en-US" altLang="ko-KR" dirty="0"/>
              <a:t>(PHP) - 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및 회원가입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B73E7-AD67-9A7E-1734-FE3799162B0B}"/>
              </a:ext>
            </a:extLst>
          </p:cNvPr>
          <p:cNvSpPr txBox="1"/>
          <p:nvPr/>
        </p:nvSpPr>
        <p:spPr>
          <a:xfrm>
            <a:off x="416560" y="69365"/>
            <a:ext cx="6462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박세훈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동적페이지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(PHP)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7EC447-79EB-3432-A5E5-3954ED79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46" y="2775256"/>
            <a:ext cx="5364610" cy="2921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5175FC-3F89-2263-5E59-6212E8BC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1" y="1914199"/>
            <a:ext cx="4058817" cy="4331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392B4C-096E-7D3C-3DB2-DF7A166FEA07}"/>
              </a:ext>
            </a:extLst>
          </p:cNvPr>
          <p:cNvSpPr txBox="1"/>
          <p:nvPr/>
        </p:nvSpPr>
        <p:spPr>
          <a:xfrm>
            <a:off x="2614052" y="5773818"/>
            <a:ext cx="185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로그인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C1C31-34C9-016E-AE9B-3E96BDBA1A3D}"/>
              </a:ext>
            </a:extLst>
          </p:cNvPr>
          <p:cNvSpPr txBox="1"/>
          <p:nvPr/>
        </p:nvSpPr>
        <p:spPr>
          <a:xfrm>
            <a:off x="7810258" y="6245786"/>
            <a:ext cx="189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회원가입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01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25">
        <p159:morph option="byObject"/>
      </p:transition>
    </mc:Choice>
    <mc:Fallback xmlns="">
      <p:transition spd="slow" advTm="17925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853DC7-2815-85C0-3CA3-D16873E4DC2A}"/>
              </a:ext>
            </a:extLst>
          </p:cNvPr>
          <p:cNvSpPr txBox="1"/>
          <p:nvPr/>
        </p:nvSpPr>
        <p:spPr>
          <a:xfrm>
            <a:off x="5961156" y="6069444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en-US" altLang="ko-KR" dirty="0" err="1"/>
              <a:t>Register.php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CD7A8-8974-06F7-51CA-E042D04A5EFD}"/>
              </a:ext>
            </a:extLst>
          </p:cNvPr>
          <p:cNvSpPr txBox="1"/>
          <p:nvPr/>
        </p:nvSpPr>
        <p:spPr>
          <a:xfrm>
            <a:off x="416560" y="6479881"/>
            <a:ext cx="32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Login.php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E93D2-AD8F-EE0B-0491-6B505DBC1AF0}"/>
              </a:ext>
            </a:extLst>
          </p:cNvPr>
          <p:cNvSpPr txBox="1"/>
          <p:nvPr/>
        </p:nvSpPr>
        <p:spPr>
          <a:xfrm>
            <a:off x="5961155" y="1592499"/>
            <a:ext cx="549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 및 로그인 검증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CEE12-BD1E-1A13-1867-E2FC1AFF3FBC}"/>
              </a:ext>
            </a:extLst>
          </p:cNvPr>
          <p:cNvSpPr txBox="1"/>
          <p:nvPr/>
        </p:nvSpPr>
        <p:spPr>
          <a:xfrm>
            <a:off x="416560" y="69365"/>
            <a:ext cx="6462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박세훈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동적페이지 </a:t>
            </a:r>
            <a:r>
              <a:rPr lang="en-US" altLang="ko-KR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(PHP)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34E245-53F1-2F79-9EC4-DD62D09A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04" y="1942540"/>
            <a:ext cx="5104343" cy="43115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1B3A30-2827-D304-3995-A6A277472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73" y="2379051"/>
            <a:ext cx="6000599" cy="3090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019CA5-26EE-6E6E-2CB0-D714D8B13B6D}"/>
              </a:ext>
            </a:extLst>
          </p:cNvPr>
          <p:cNvSpPr txBox="1"/>
          <p:nvPr/>
        </p:nvSpPr>
        <p:spPr>
          <a:xfrm>
            <a:off x="290503" y="1360575"/>
            <a:ext cx="49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동적 페이지 </a:t>
            </a:r>
            <a:r>
              <a:rPr lang="en-US" altLang="ko-KR" dirty="0"/>
              <a:t>(PHP) - 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및 회원가입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97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25">
        <p159:morph option="byObject"/>
      </p:transition>
    </mc:Choice>
    <mc:Fallback xmlns="">
      <p:transition spd="slow" advTm="17925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5809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결과물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영상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KakaoTalk_20230620_025518309">
            <a:hlinkClick r:id="" action="ppaction://media"/>
            <a:extLst>
              <a:ext uri="{FF2B5EF4-FFF2-40B4-BE49-F238E27FC236}">
                <a16:creationId xmlns:a16="http://schemas.microsoft.com/office/drawing/2014/main" id="{37EE2395-8468-36EF-A7DB-0946F4B8A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8080" y="1432560"/>
            <a:ext cx="4145280" cy="53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3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925">
        <p159:morph option="byObject"/>
      </p:transition>
    </mc:Choice>
    <mc:Fallback xmlns="">
      <p:transition spd="slow" advTm="179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향후 예정 사항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5,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027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5038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예정 사항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60626-002B-6906-4FEE-FFF078AF2AC7}"/>
              </a:ext>
            </a:extLst>
          </p:cNvPr>
          <p:cNvSpPr txBox="1"/>
          <p:nvPr/>
        </p:nvSpPr>
        <p:spPr>
          <a:xfrm>
            <a:off x="1512668" y="1700216"/>
            <a:ext cx="146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Fitbit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7C2C3-AAE4-4242-D712-C8980115CEF2}"/>
              </a:ext>
            </a:extLst>
          </p:cNvPr>
          <p:cNvSpPr txBox="1"/>
          <p:nvPr/>
        </p:nvSpPr>
        <p:spPr>
          <a:xfrm>
            <a:off x="4311851" y="1700216"/>
            <a:ext cx="291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업데이트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E3831F-231B-1E18-9D60-75DB194649A7}"/>
              </a:ext>
            </a:extLst>
          </p:cNvPr>
          <p:cNvSpPr txBox="1"/>
          <p:nvPr/>
        </p:nvSpPr>
        <p:spPr>
          <a:xfrm>
            <a:off x="7993223" y="1727703"/>
            <a:ext cx="2686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 Rendering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94EE2-8C6E-A6C6-F2F0-E6ED8E869EFC}"/>
              </a:ext>
            </a:extLst>
          </p:cNvPr>
          <p:cNvSpPr/>
          <p:nvPr/>
        </p:nvSpPr>
        <p:spPr>
          <a:xfrm>
            <a:off x="692253" y="1467823"/>
            <a:ext cx="10807494" cy="23425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Fitbit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 연구 </a:t>
            </a:r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REST API / Web Soket 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활용하여 건강정보 수집 및 전송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B35F41-9759-A821-8A58-4FF1FF121EAF}"/>
              </a:ext>
            </a:extLst>
          </p:cNvPr>
          <p:cNvSpPr/>
          <p:nvPr/>
        </p:nvSpPr>
        <p:spPr>
          <a:xfrm>
            <a:off x="692253" y="4094324"/>
            <a:ext cx="10807494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위치 업데이트 연구 </a:t>
            </a:r>
            <a:r>
              <a:rPr lang="en-US" altLang="ko-KR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PIR</a:t>
            </a:r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센서로 독거노인의 위치 최신화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58DF601-0351-8DBD-BA23-D35A9738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27" y="2449740"/>
            <a:ext cx="2030164" cy="10735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DC79FC9-2609-3126-6FB2-A1BBD4D08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949" y="2427477"/>
            <a:ext cx="752510" cy="10690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2EE83C-6F8E-11BC-0CAE-59176C39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473" y="2454305"/>
            <a:ext cx="1277654" cy="10690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3627CC3-1C69-7D4D-672C-7C77CE228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085" y="2424534"/>
            <a:ext cx="2255715" cy="1036409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230FA88-3026-5714-DC41-E237A2A62188}"/>
              </a:ext>
            </a:extLst>
          </p:cNvPr>
          <p:cNvCxnSpPr/>
          <p:nvPr/>
        </p:nvCxnSpPr>
        <p:spPr>
          <a:xfrm>
            <a:off x="4590661" y="2929812"/>
            <a:ext cx="84908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11D63C88-EEEA-2769-59CB-7BF126AFE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125" y="4947942"/>
            <a:ext cx="1494388" cy="123844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5822D4-A84C-4D8B-75FC-13CFF9CBC9E6}"/>
              </a:ext>
            </a:extLst>
          </p:cNvPr>
          <p:cNvCxnSpPr/>
          <p:nvPr/>
        </p:nvCxnSpPr>
        <p:spPr>
          <a:xfrm>
            <a:off x="4243619" y="5567163"/>
            <a:ext cx="97860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>
            <a:extLst>
              <a:ext uri="{FF2B5EF4-FFF2-40B4-BE49-F238E27FC236}">
                <a16:creationId xmlns:a16="http://schemas.microsoft.com/office/drawing/2014/main" id="{826F1F9D-C216-F1D1-896C-DCBE5538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747" y="4730614"/>
            <a:ext cx="2097961" cy="16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래픽 31" descr="지팡이를 사용하는 나이 든 남자">
            <a:extLst>
              <a:ext uri="{FF2B5EF4-FFF2-40B4-BE49-F238E27FC236}">
                <a16:creationId xmlns:a16="http://schemas.microsoft.com/office/drawing/2014/main" id="{DF8F9466-93DC-D743-E431-06352D136A1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391825" y="5617769"/>
            <a:ext cx="288147" cy="5344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8276ECC-0F6A-CA78-8558-EDCB39802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797" y="4935344"/>
            <a:ext cx="462202" cy="3830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98715BE-349B-D1B5-8431-30F8C6A71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685" y="5790995"/>
            <a:ext cx="462202" cy="3830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3BFEA48-39AE-4ADE-B9D0-E221E5F46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429" y="5803345"/>
            <a:ext cx="462202" cy="383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FF83690-A98D-4A02-F93E-2AD9660E11DC}"/>
              </a:ext>
            </a:extLst>
          </p:cNvPr>
          <p:cNvSpPr txBox="1"/>
          <p:nvPr/>
        </p:nvSpPr>
        <p:spPr>
          <a:xfrm>
            <a:off x="7614798" y="5363418"/>
            <a:ext cx="209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현재 거실에 있음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CB832AFB-233E-C7C5-4C3E-832609C183D6}"/>
              </a:ext>
            </a:extLst>
          </p:cNvPr>
          <p:cNvSpPr/>
          <p:nvPr/>
        </p:nvSpPr>
        <p:spPr>
          <a:xfrm>
            <a:off x="6466114" y="4945840"/>
            <a:ext cx="139959" cy="151334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2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5130924" cy="1057669"/>
            <a:chOff x="447040" y="68150"/>
            <a:chExt cx="5130924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50385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예정 사항</a:t>
              </a:r>
              <a:r>
                <a:rPr lang="en-US" altLang="ko-KR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</a:t>
              </a:r>
              <a:r>
                <a:rPr lang="en-US" altLang="ko-KR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3899D-F722-4F77-5C70-AADE1D1AB00C}"/>
              </a:ext>
            </a:extLst>
          </p:cNvPr>
          <p:cNvSpPr txBox="1"/>
          <p:nvPr/>
        </p:nvSpPr>
        <p:spPr>
          <a:xfrm>
            <a:off x="344556" y="2424008"/>
            <a:ext cx="51791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활용방식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집 구조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Type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본인의 집구조를 여러 타입 중 선택 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② 사용자가 직접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제작 할 수 있는 방식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D4102-BBC8-2B76-0777-368D2F679CE0}"/>
              </a:ext>
            </a:extLst>
          </p:cNvPr>
          <p:cNvSpPr txBox="1"/>
          <p:nvPr/>
        </p:nvSpPr>
        <p:spPr>
          <a:xfrm>
            <a:off x="780409" y="1276476"/>
            <a:ext cx="4203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&lt;Map Rendering </a:t>
            </a:r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altLang="ko-KR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부산 조방앞 범일동 동일타워(구) 장영자 빌딩이 새롭게 탄생하여 오피스텔, 사무실, 원룸, 투룸 분양 중">
            <a:extLst>
              <a:ext uri="{FF2B5EF4-FFF2-40B4-BE49-F238E27FC236}">
                <a16:creationId xmlns:a16="http://schemas.microsoft.com/office/drawing/2014/main" id="{665FD69B-39AD-1FD4-08D5-EF1AF6C6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79" y="1233068"/>
            <a:ext cx="2866116" cy="24815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71D003-2784-761C-41C2-7CCE1AD35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67" y="1233068"/>
            <a:ext cx="2866116" cy="2481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래픽 19" descr="배지 윤곽선">
            <a:extLst>
              <a:ext uri="{FF2B5EF4-FFF2-40B4-BE49-F238E27FC236}">
                <a16:creationId xmlns:a16="http://schemas.microsoft.com/office/drawing/2014/main" id="{BAE11402-E9AC-08CB-65C9-3A892C593A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5271" y="1202171"/>
            <a:ext cx="547396" cy="547396"/>
          </a:xfrm>
          <a:prstGeom prst="rect">
            <a:avLst/>
          </a:prstGeom>
        </p:spPr>
      </p:pic>
      <p:pic>
        <p:nvPicPr>
          <p:cNvPr id="23" name="그래픽 22" descr="배지 1 윤곽선">
            <a:extLst>
              <a:ext uri="{FF2B5EF4-FFF2-40B4-BE49-F238E27FC236}">
                <a16:creationId xmlns:a16="http://schemas.microsoft.com/office/drawing/2014/main" id="{BF7236DB-DC35-4DBB-F370-A8D3F0178C8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6083" y="1202171"/>
            <a:ext cx="547396" cy="523219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2D4DA62-8AB0-8B06-4124-A53F6A42BEC6}"/>
              </a:ext>
            </a:extLst>
          </p:cNvPr>
          <p:cNvCxnSpPr>
            <a:cxnSpLocks/>
          </p:cNvCxnSpPr>
          <p:nvPr/>
        </p:nvCxnSpPr>
        <p:spPr>
          <a:xfrm>
            <a:off x="2881991" y="3810402"/>
            <a:ext cx="0" cy="7172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53945E-0DFD-4C2F-331C-F2EB955AF54D}"/>
              </a:ext>
            </a:extLst>
          </p:cNvPr>
          <p:cNvSpPr txBox="1"/>
          <p:nvPr/>
        </p:nvSpPr>
        <p:spPr>
          <a:xfrm>
            <a:off x="871342" y="4767910"/>
            <a:ext cx="402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③ 사용자의 선택대로 </a:t>
            </a:r>
            <a:r>
              <a:rPr lang="en-US" altLang="ko-KR"/>
              <a:t>3D </a:t>
            </a:r>
            <a:r>
              <a:rPr lang="ko-KR" altLang="en-US"/>
              <a:t>렌더링 진행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8ED20E7-FA6F-572B-DD77-FB4647282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5911" y="4139635"/>
            <a:ext cx="2866116" cy="2188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래픽 27" descr="배지 3 윤곽선">
            <a:extLst>
              <a:ext uri="{FF2B5EF4-FFF2-40B4-BE49-F238E27FC236}">
                <a16:creationId xmlns:a16="http://schemas.microsoft.com/office/drawing/2014/main" id="{3C609115-9755-4C17-81BA-8E33CF1FCA9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6829" y="4139635"/>
            <a:ext cx="559082" cy="5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2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5038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예정 사항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D9F2B4-934B-9660-0A38-62DA8DE88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990" y="1404244"/>
            <a:ext cx="4848627" cy="37823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C110804-FBFB-66A9-67C9-74CF5112A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90" y="1404244"/>
            <a:ext cx="4848629" cy="37823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3839CE-B14B-6B49-7635-5BF95F604CCD}"/>
              </a:ext>
            </a:extLst>
          </p:cNvPr>
          <p:cNvSpPr txBox="1"/>
          <p:nvPr/>
        </p:nvSpPr>
        <p:spPr>
          <a:xfrm>
            <a:off x="1799292" y="5395127"/>
            <a:ext cx="227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 Google Map</a:t>
            </a:r>
            <a:r>
              <a:rPr lang="ko-KR" altLang="en-US"/>
              <a:t> </a:t>
            </a:r>
            <a:r>
              <a:rPr lang="en-US" altLang="ko-KR"/>
              <a:t>API &gt;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F0352-1A66-7EEC-D3A3-96FB0B7B43C5}"/>
              </a:ext>
            </a:extLst>
          </p:cNvPr>
          <p:cNvSpPr txBox="1"/>
          <p:nvPr/>
        </p:nvSpPr>
        <p:spPr>
          <a:xfrm>
            <a:off x="7871305" y="5390378"/>
            <a:ext cx="185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Ex) </a:t>
            </a:r>
            <a:r>
              <a:rPr lang="ko-KR" altLang="en-US"/>
              <a:t>포켓몬 </a:t>
            </a:r>
            <a:r>
              <a:rPr lang="en-US" altLang="ko-KR"/>
              <a:t>GO!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27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타임 테이블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6,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949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4438427" cy="1057669"/>
            <a:chOff x="447040" y="68150"/>
            <a:chExt cx="4438427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43460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주제 및 목적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4C49DF-072A-8FC5-8A5B-85B33AFD73D2}"/>
              </a:ext>
            </a:extLst>
          </p:cNvPr>
          <p:cNvSpPr/>
          <p:nvPr/>
        </p:nvSpPr>
        <p:spPr>
          <a:xfrm>
            <a:off x="1128075" y="4094510"/>
            <a:ext cx="4414308" cy="20533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보호자가 원격으로 독거노인의 상태를 확인하면 좋겠다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612611-F47C-E952-FB1C-AB98F877D41D}"/>
              </a:ext>
            </a:extLst>
          </p:cNvPr>
          <p:cNvSpPr/>
          <p:nvPr/>
        </p:nvSpPr>
        <p:spPr>
          <a:xfrm>
            <a:off x="6804198" y="4067998"/>
            <a:ext cx="4414308" cy="20533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활용하면 현재 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상황을 한눈에 쉽게 볼 수 있다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41993-6D29-5AAB-4DBE-6B7EEE33FF20}"/>
              </a:ext>
            </a:extLst>
          </p:cNvPr>
          <p:cNvSpPr/>
          <p:nvPr/>
        </p:nvSpPr>
        <p:spPr>
          <a:xfrm>
            <a:off x="1128075" y="1506069"/>
            <a:ext cx="4414308" cy="20533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독거노인의 건강상태를 실시간으로 확인하면 좋겠다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826090-6D5A-2A38-F835-B712456CB36A}"/>
              </a:ext>
            </a:extLst>
          </p:cNvPr>
          <p:cNvSpPr/>
          <p:nvPr/>
        </p:nvSpPr>
        <p:spPr>
          <a:xfrm>
            <a:off x="6804198" y="1506069"/>
            <a:ext cx="4414308" cy="2053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워치를 활용하면 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건강정보를 실시간으로 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받아올 수 있다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267DDE7-7FA8-1488-F20D-C611A5498225}"/>
              </a:ext>
            </a:extLst>
          </p:cNvPr>
          <p:cNvSpPr/>
          <p:nvPr/>
        </p:nvSpPr>
        <p:spPr>
          <a:xfrm>
            <a:off x="5775649" y="2309393"/>
            <a:ext cx="867776" cy="438539"/>
          </a:xfrm>
          <a:prstGeom prst="rightArrow">
            <a:avLst/>
          </a:prstGeom>
          <a:solidFill>
            <a:srgbClr val="D5A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7751E92-87F0-7A51-D07D-E234A94734F2}"/>
              </a:ext>
            </a:extLst>
          </p:cNvPr>
          <p:cNvSpPr/>
          <p:nvPr/>
        </p:nvSpPr>
        <p:spPr>
          <a:xfrm>
            <a:off x="5775649" y="4901927"/>
            <a:ext cx="867776" cy="438539"/>
          </a:xfrm>
          <a:prstGeom prst="rightArrow">
            <a:avLst/>
          </a:prstGeom>
          <a:solidFill>
            <a:srgbClr val="CE9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43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9331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29738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타임 테이블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E4DF9C0-5759-F14F-1DB5-78702817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991019"/>
              </p:ext>
            </p:extLst>
          </p:nvPr>
        </p:nvGraphicFramePr>
        <p:xfrm>
          <a:off x="136097" y="1348345"/>
          <a:ext cx="11853739" cy="5370184"/>
        </p:xfrm>
        <a:graphic>
          <a:graphicData uri="http://schemas.openxmlformats.org/drawingml/2006/table">
            <a:tbl>
              <a:tblPr/>
              <a:tblGrid>
                <a:gridCol w="1092560">
                  <a:extLst>
                    <a:ext uri="{9D8B030D-6E8A-4147-A177-3AD203B41FA5}">
                      <a16:colId xmlns:a16="http://schemas.microsoft.com/office/drawing/2014/main" val="300542559"/>
                    </a:ext>
                  </a:extLst>
                </a:gridCol>
                <a:gridCol w="4150249">
                  <a:extLst>
                    <a:ext uri="{9D8B030D-6E8A-4147-A177-3AD203B41FA5}">
                      <a16:colId xmlns:a16="http://schemas.microsoft.com/office/drawing/2014/main" val="529536522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1052854026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4061606800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69959157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1677181353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992027246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177754248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579497597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1572503661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2937011682"/>
                    </a:ext>
                  </a:extLst>
                </a:gridCol>
                <a:gridCol w="661093">
                  <a:extLst>
                    <a:ext uri="{9D8B030D-6E8A-4147-A177-3AD203B41FA5}">
                      <a16:colId xmlns:a16="http://schemas.microsoft.com/office/drawing/2014/main" val="1178893865"/>
                    </a:ext>
                  </a:extLst>
                </a:gridCol>
              </a:tblGrid>
              <a:tr h="360378"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추진내용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추진일정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241845"/>
                  </a:ext>
                </a:extLst>
              </a:tr>
              <a:tr h="360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D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70857"/>
                  </a:ext>
                </a:extLst>
              </a:tr>
              <a:tr h="36068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사전이해도조사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230227"/>
                  </a:ext>
                </a:extLst>
              </a:tr>
              <a:tr h="36037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스마트밴드 기술 조사 및 이해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820463"/>
                  </a:ext>
                </a:extLst>
              </a:tr>
              <a:tr h="360682">
                <a:tc row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 설계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148749"/>
                  </a:ext>
                </a:extLst>
              </a:tr>
              <a:tr h="360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라즈베리파이 연구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653552"/>
                  </a:ext>
                </a:extLst>
              </a:tr>
              <a:tr h="360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밴드와 메타버스간의 통신 환경 설계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901585"/>
                  </a:ext>
                </a:extLst>
              </a:tr>
              <a:tr h="360682">
                <a:tc row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HW 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623751"/>
                  </a:ext>
                </a:extLst>
              </a:tr>
              <a:tr h="360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 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72548"/>
                  </a:ext>
                </a:extLst>
              </a:tr>
              <a:tr h="360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778068"/>
                  </a:ext>
                </a:extLst>
              </a:tr>
              <a:tr h="360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메타버스 개발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026604"/>
                  </a:ext>
                </a:extLst>
              </a:tr>
              <a:tr h="36068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및 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SW, HW </a:t>
                      </a: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작동 테스트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19883"/>
                  </a:ext>
                </a:extLst>
              </a:tr>
              <a:tr h="36068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마무리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78389"/>
                  </a:ext>
                </a:extLst>
              </a:tr>
              <a:tr h="444369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</a:t>
                      </a:r>
                      <a:endParaRPr lang="ko-KR" altLang="en-US" sz="1400">
                        <a:effectLst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미팅계획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400">
                        <a:effectLst/>
                      </a:endParaRPr>
                    </a:p>
                  </a:txBody>
                  <a:tcPr marL="40458" marR="40458" marT="40458" marB="40458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35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12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기대 효과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HY견고딕" panose="02030600000101010101" pitchFamily="18" charset="-127"/>
                    <a:ea typeface="나눔스퀘어 ExtraBold" panose="020B0600000101010101" pitchFamily="50" charset="-127"/>
                  </a:rPr>
                  <a:t>Part 7,</a:t>
                </a:r>
                <a:endParaRPr lang="ko-KR" altLang="en-US" sz="4000" b="1" dirty="0">
                  <a:latin typeface="HY견고딕" panose="02030600000101010101" pitchFamily="18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020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B41E7B-79F1-465B-A18A-519E8B9D498D}"/>
              </a:ext>
            </a:extLst>
          </p:cNvPr>
          <p:cNvSpPr/>
          <p:nvPr/>
        </p:nvSpPr>
        <p:spPr>
          <a:xfrm>
            <a:off x="367975" y="1844525"/>
            <a:ext cx="11480926" cy="10730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독거노인의 건강정보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심박수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활동량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수면패턴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일 단위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단위로 한 눈에 확인 할 수 있다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A5B2B4-46FD-4728-AE2E-5D8AAA884D63}"/>
              </a:ext>
            </a:extLst>
          </p:cNvPr>
          <p:cNvSpPr/>
          <p:nvPr/>
        </p:nvSpPr>
        <p:spPr>
          <a:xfrm>
            <a:off x="367976" y="3341339"/>
            <a:ext cx="11480926" cy="10730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독거노인의 사생활을 침해하지 않고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독거노인의 자택 내부 위치를 확인 할 수 있다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ED667C05-EB39-7339-D0D1-A6B55B0C1CCB}"/>
              </a:ext>
            </a:extLst>
          </p:cNvPr>
          <p:cNvSpPr/>
          <p:nvPr/>
        </p:nvSpPr>
        <p:spPr>
          <a:xfrm>
            <a:off x="0" y="0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D710F-0377-CCEA-C62E-2F102572FFE3}"/>
              </a:ext>
            </a:extLst>
          </p:cNvPr>
          <p:cNvSpPr txBox="1"/>
          <p:nvPr/>
        </p:nvSpPr>
        <p:spPr>
          <a:xfrm>
            <a:off x="416560" y="69365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B2DC4-0F89-B4DA-3033-1827D9FF2D2E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直線コネクタ 2">
            <a:extLst>
              <a:ext uri="{FF2B5EF4-FFF2-40B4-BE49-F238E27FC236}">
                <a16:creationId xmlns:a16="http://schemas.microsoft.com/office/drawing/2014/main" id="{EABD66B7-F280-2485-B5A1-CBCE8FD76872}"/>
              </a:ext>
            </a:extLst>
          </p:cNvPr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6D4158-A380-63F5-9079-0A10281BB0AE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703BD3-4AA0-85E9-42EF-F880AE68B004}"/>
              </a:ext>
            </a:extLst>
          </p:cNvPr>
          <p:cNvSpPr/>
          <p:nvPr/>
        </p:nvSpPr>
        <p:spPr>
          <a:xfrm>
            <a:off x="367976" y="4918162"/>
            <a:ext cx="11480926" cy="10730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독거노인에 국한되지 않고 어린이나 장애인 등 보호가 필요한 사람에게도 활용 가능하다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43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530DD-F659-AFE9-FCC0-8BEA1ED81D1E}"/>
              </a:ext>
            </a:extLst>
          </p:cNvPr>
          <p:cNvSpPr txBox="1"/>
          <p:nvPr/>
        </p:nvSpPr>
        <p:spPr>
          <a:xfrm>
            <a:off x="293615" y="1560352"/>
            <a:ext cx="1081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https://mobile.newsis.com/view.html?ar_id=NISX20220603_0001896405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b="1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임종때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오라구요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?"…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여전히 닫힌 </a:t>
            </a:r>
            <a:r>
              <a:rPr lang="ko-KR" altLang="en-US" sz="1400" b="1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병원면회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가족은 서럽다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3ACC5-4BA8-7D60-5810-6425AFBF7B4C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BF5D3-D9BB-70A0-44FF-212A2C7FB80F}"/>
              </a:ext>
            </a:extLst>
          </p:cNvPr>
          <p:cNvSpPr txBox="1"/>
          <p:nvPr/>
        </p:nvSpPr>
        <p:spPr>
          <a:xfrm>
            <a:off x="293615" y="2181958"/>
            <a:ext cx="997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http://www.gnnews.co.kr/news/articleView.html?idxno=477338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중환자실 면회금지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…“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임종 못 지킬라” 애타는 효심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81A01-C964-2579-D301-4BD2A91B30E9}"/>
              </a:ext>
            </a:extLst>
          </p:cNvPr>
          <p:cNvSpPr txBox="1"/>
          <p:nvPr/>
        </p:nvSpPr>
        <p:spPr>
          <a:xfrm>
            <a:off x="293615" y="2927745"/>
            <a:ext cx="1189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https://www.tbc.co.kr/news/view?c1=morning&amp;c2=&amp;pno=20230224140039AE06317&amp;id=176544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 </a:t>
            </a:r>
            <a:r>
              <a:rPr lang="ko-KR" altLang="en-US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사회적 고립 </a:t>
            </a:r>
            <a:r>
              <a:rPr lang="en-US" altLang="ko-KR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심각</a:t>
            </a:r>
            <a:r>
              <a:rPr lang="en-US" altLang="ko-KR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’...</a:t>
            </a:r>
            <a:r>
              <a:rPr lang="ko-KR" altLang="en-US" sz="1400" b="1" i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고독사 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대책 시급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16632-8CB6-0CDB-326F-B6E0A2B674F9}"/>
              </a:ext>
            </a:extLst>
          </p:cNvPr>
          <p:cNvSpPr txBox="1"/>
          <p:nvPr/>
        </p:nvSpPr>
        <p:spPr>
          <a:xfrm>
            <a:off x="294924" y="3683906"/>
            <a:ext cx="1189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http://www.joongboo.com/news/articleView.html?idxno=363585043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사설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 고독사 방지 대책 적극 운용돼야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FBC8E-15CC-4FC4-D9A9-77B52F542B19}"/>
              </a:ext>
            </a:extLst>
          </p:cNvPr>
          <p:cNvSpPr txBox="1"/>
          <p:nvPr/>
        </p:nvSpPr>
        <p:spPr>
          <a:xfrm>
            <a:off x="293615" y="4428229"/>
            <a:ext cx="1189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https://koreascience.kr/article/JAKO201724963131778.pdf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ICT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피부 수분 및 자외선 측정이 가능한 스마트 밴드 및 데이터 모니터링 시스템 구현</a:t>
            </a:r>
            <a:endParaRPr lang="ko-KR" altLang="en-US" sz="1400" b="1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79D41-ABA6-D932-0D2A-5BCCCE11F190}"/>
              </a:ext>
            </a:extLst>
          </p:cNvPr>
          <p:cNvSpPr txBox="1"/>
          <p:nvPr/>
        </p:nvSpPr>
        <p:spPr>
          <a:xfrm>
            <a:off x="294924" y="5168248"/>
            <a:ext cx="1189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https://koreascience.kr/article/JAKO201610235349563.pdf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 Band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사용한 생체정보 빅데이터 시스템의 설계</a:t>
            </a:r>
            <a:endParaRPr lang="ko-KR" altLang="en-US" sz="1400" b="1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24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A65F59-A214-63DF-6219-26B682508C59}"/>
              </a:ext>
            </a:extLst>
          </p:cNvPr>
          <p:cNvGrpSpPr/>
          <p:nvPr/>
        </p:nvGrpSpPr>
        <p:grpSpPr>
          <a:xfrm>
            <a:off x="741681" y="1595540"/>
            <a:ext cx="10745132" cy="4634330"/>
            <a:chOff x="828674" y="1206872"/>
            <a:chExt cx="11219581" cy="4838958"/>
          </a:xfrm>
          <a:solidFill>
            <a:srgbClr val="F7F3EF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80C777F-F64D-8D2F-416A-62D7DDF1C85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1D04F97-BC35-3C12-54BF-E7C2F1EDE6D0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0435069-6078-F3E7-3621-6FBEE368CCA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4D09C00-63FF-1E0A-B078-7DB38BD06239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8F0BD06-102C-70EE-BCBD-BC26D46B2DAE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9F3A955-A595-F3C5-490F-62F4EA349A62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DE64567-C87B-A218-DD97-CE12D5623164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13A2125-AEDA-4ED6-69AF-82957465CCF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2FDCC63-85A3-4CAB-2F88-097D51AEF61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FC2985-5949-CD23-3A61-84B2617F680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3D64EA4-6E7E-36A2-CF1C-52BAA9F7110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DB4A07-10F8-53F8-032F-A55C1DD582B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6A8B76C-2C9F-DB4A-2ED9-4EC5B2C779AF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DB6F119-E303-5E88-232B-CC8F45B6FF07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42EA214-566A-2050-7583-2869709ADCD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324C999-81E6-F76C-7566-C0860D0A095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8939F86-194C-BB97-05E9-A1DDCC766FE0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E1201DE-99A7-DCC5-75BC-5D8A0D3B07D6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8ADCADD-3D34-B312-74D7-FD26AEA1DB69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8779758-4534-E6C8-100B-EC85D532F61F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D63EF6A-F517-8DA9-6187-D4CA662F773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FE2FE5A-639B-6A2D-10E8-180F8365D309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611733D-A420-CE74-BCF9-A83C6C44F33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610D9D1-032B-0E66-1378-A52C28B12847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FBC904F-E83B-2624-CD7E-73C6EFCD29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C8067B5-B035-EF1A-3DA5-19663B724CA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25F0F26-1C38-6F43-0EC3-7A1A843A0408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080EB49-75BF-662A-D808-533991B2E54B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95CDF5E-B8CB-A515-2DAE-8F53B9F46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A47C24C-3CA0-945A-3F88-0F268C2402E6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CFC4EE9-21D0-D130-14F0-467A1A95A190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B2ABBC8-3813-20C4-AC6F-298DC82E485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8A40FE-C39A-CA09-7566-3336C357F66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2246E77-2579-382D-07AA-3F46C37E854C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48EF3703-60F5-2160-CAF5-31D2BCB9BCB4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DF9E063-2A4C-D55E-0B7D-9AA3535F19F1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44249D0-1AC2-F685-0BDD-6C570FB87735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021B4C1-44C4-0CC4-D9F0-F1250841D126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5B1839E-5EBA-5A34-1DCC-2B1D0A451A12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DCC89F3-8931-9961-A683-2B446F513E2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01389AB-E6EC-54B9-56ED-53D00D2D76D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C42CCD7-FDC8-0A13-F9E8-B4228A10C13B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C123022-E915-AE69-8BD9-6D3B429A46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737AC28-75D5-2792-E94B-F2E4A0BEF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91D773-7E1D-061F-2FAF-CBE8295C228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DF6CB06-FBA4-DCB8-68DA-81EC4583C74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6FBD1D6-DC74-358D-AC93-8B25207E56D8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A01F6A6-473F-954D-3C6F-12F4DBFDC9FC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05D5EFD-98C5-07C9-6CC8-06CF5993BFA9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DBCD8FE-F318-9BE6-8F5C-C4A3C248A4B5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977AB14-E069-4503-B9D9-8B2CE5FF845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C06BDF20-4577-2539-FB64-DDA78B13B925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09E0D66B-D5DD-5275-66CA-845411467198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B418595-E53C-617A-C545-9C3299459B5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5C32BDE3-B57C-9A28-AE08-0BF53964DBC3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5E735F23-B1C9-3AB8-2B9F-854C0AD663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708A1DEF-2487-A4B0-C4B2-1C8120E46CB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BFC0FC9-4E61-B57F-BB52-FDCEA8ED042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BA656412-746A-3C56-DC7F-3013D6E878AA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405ED6B-9CF3-8236-69E5-E100CE4B018A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83756F5-0AB5-20D9-CD80-F3257240CB8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B1B0BD2C-63DB-E528-300F-D4DE4171CFB7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96AC3FD-7F7D-FA7E-CA1B-D5FEC4064E3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34E372AC-3819-E25C-E108-D0F6245F652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1E7D478-DEB9-29B0-CDBB-CAB589578D1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DAF032B-F2F7-BB83-D3BD-101CAE9DBD55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A55AA211-DC57-EEE9-8251-406B40433D7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53B0B3F-167C-B1F8-34DB-972ACC2038AB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7ECB8BC-77EB-46AF-A693-71AE92F38C1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B4ED6D-1241-FADF-3170-68379FEB413E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4980A97-3C8E-C78A-7A69-54AF676B23E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D471BF62-06DD-F22B-1FCC-23CCBBC795BF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B2178FD-387A-E43C-BE66-E996966C6448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80BA691-BBCA-870E-A870-12006D7B2B9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839D936-740A-005C-1961-93FC54C7405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1D042A7-D146-8255-6426-0BB87563B8F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4C97FF4-7319-A255-DB33-339D314285D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1E6BD86-D56B-75F3-2BF0-A4CBD06CD3A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3A68EA4C-D9AE-0601-12D8-E44264C5BC37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AFE470C-C5CF-58B5-833A-1ADEC3EB73FB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8741257C-1B1F-96B7-2240-B257AD2A9F40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AC726908-42D3-1885-C4FF-4DEB362CC61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5A872409-0105-B897-D236-677FD2AB7829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9F9470E1-77D8-3926-5DD0-3699A9C05267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27EFFD4-81A7-4091-A2E3-5B7E2D87917C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074CB35-4C2F-C1B2-CBBE-A2C6F050C68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5F5A14B-86C0-EAC1-421F-96A0557DBDB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F1B32379-C2BD-8529-3AB8-7A6825597D9B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F6615B91-76DC-D075-76D7-FD4C11015FD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D8533FB-0F62-291C-DD17-146E1BF1EEEC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585D7D3-B9C7-6000-D400-F8BC5EC87D92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66DAF51-2AA9-A6C8-A8F7-51D17380B60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3C59C2DF-0C8B-C05F-D7B2-5B41DB81A8B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D6FEAE83-BAE3-7EB4-05E4-635ACE0092C5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4C52C1C-F122-041E-4BE8-839304CDD334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C8C6C5B6-6575-61E7-A354-037B708843B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7A7ED1A-4A9B-8E43-E065-76B519FA4705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C94AF31-9250-F883-60C9-0E5D2BD14DD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570850E-E1AE-D2C0-0925-C072CB311649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171FDA2-D94F-84A1-01A6-03E6F1FC1AEF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B0D54CEA-4EDD-9745-98A7-CE5A6B6436DC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4550566B-D3CB-CA14-ACA0-8D3DF39CA3C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BF4AFCB-E622-BE89-9341-D9CD4E6DE4B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5CC9500B-9DDC-BE1F-9A7F-E026A9645C0F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D5E10BC3-8D93-07AC-B857-58C966D4E0A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645388D-76A1-4734-37DE-A1E5497F873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9B46589F-7C4B-D070-CF7A-D040420BA3E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4CE29730-F431-B70E-4ED7-6535D385CF07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04B769E0-EA6B-8CEA-6DA0-3BF8E8BC27E5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3C8B4831-2C05-7569-8B7D-E439ACD50A5B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6C95346C-85EC-7CD1-46B7-797287073A6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F2F9F99-4A29-685D-07A5-D8E81DC51C6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8979BB2D-FCED-9EE7-3C93-A45390B1716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D8452849-2ABF-45C2-E6AD-D2A75C35900D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B4852CF3-216B-A3E8-A37E-9C982FC61D91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5DDAE0C-8B03-7114-F245-738B5D80EFE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32A27CD6-414D-A2D2-A506-A2833F9FE874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A3198F1-6870-2518-4C86-CBEA55F9A94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37E90FAD-0F12-55C2-5FFB-E36670744BDF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6C593F70-89F2-7ED8-2E2C-2B4D791E1F4D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DF46F462-74F9-B48A-9F7A-B6CB64656A85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D9EF48DF-EFF2-59A1-A4DA-D3BABACF0282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D62C5A08-48F8-18BC-BB9C-B04CCB64D20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0E4901D-115A-C991-E8A2-447A91FBF548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75AF2C9-BBE6-7BD2-B140-832375334637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C562FDA-545C-D68F-A672-DF1FAF5ACDBB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C087F-F716-5461-5134-406F65ABDB4C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67C52A8-5EE3-592D-1DAD-635FDB7585A5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64A6008A-5ED9-6912-D96A-C95604EDB7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B0B3AC4E-D581-3287-7C83-50FBDAF22A42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C01C6A8-6641-06BA-EEAC-E2C2D59BB202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09A19F49-D7D4-DE15-4D8D-15472521185E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4F89A1C-4F76-7BE1-D58F-D233D48C7A39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3225417-13C8-A0E3-E45B-9925DB0DD5FD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48581982-090E-68A9-297B-52A19CB72CE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3692150E-0E62-3548-211E-ADA01BB1F0B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E346CA66-54DA-27C2-D264-44C6752D8F46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C4F0721-727B-E572-2E35-C16244AC3E2F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F88E9AD2-0162-9D35-2436-FE490C3D18C3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65CDD77-9938-4E3F-1DD3-2727E856090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FF52339C-7363-339D-4465-73BF22DE9D0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38CA739-BC5F-0498-6FFB-7D652DD1013F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6E2F180F-E0F2-2A1D-12FB-F8780BCEC846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357F6DA-740D-DC61-9F29-92E011CA9A3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C80503F3-9A67-D74F-AF6F-4F00BC0E3E2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F4A48CA5-6F9A-D2CF-411A-E811F38486EE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A8B5867-DA45-8886-306D-F7BE9FACE74E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3D79EDA7-0DDC-2581-EFFF-2F967F9DF0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CC5D6707-41C8-B178-BC35-B21727F2304A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BA835F3-BD44-64D5-28D1-DF81FA3930D8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E81571F2-09EC-EC91-8D56-1579B68A74D1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321591F6-0845-72AA-0F72-694596F6EA85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20E2B60B-B674-EE38-A712-6E050357CF2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F1F5BA70-9726-9D42-3FE6-5C8101C82D3E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F52EA654-50C5-333F-07ED-5B16EAA05ECB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D95D590-4CC5-6991-8732-8859E38CF710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030BF8FA-CFB1-19DA-3875-05E95E9A638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964CAB2-CDF0-68BB-01C6-96AE54F8EB2F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BD91F0D-2752-C8AF-7DB8-8B3C6714E12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BC55EE0-A84E-9CF0-91AB-133EBFBE879F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3EF6FDBD-4681-46B4-6A38-07EEEF87136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F3B4C46-022A-2045-190F-7B44361A57AE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7D678FF9-9FD3-BCD9-EC2B-8CB8AA1E9FC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80A1857D-8066-C832-DEBB-CEBB7EF7E16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FAFDCBE-3EE2-FD19-EBE8-D8FD8F33637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DC191CFC-39E9-F42D-DFB2-9EFABC4E58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3AC1AF6A-D643-D560-FB48-9EB34538C673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8D70984-73D0-1B92-6FE4-45F047D492E2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B27EA1B7-F0A8-AEC9-0FB9-8C989B4FBEDD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95045ACE-669C-0545-6479-D794E1CD0BA8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404B2875-5095-9169-58F3-762251BFF73E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3A11C7B-9A1B-AB01-4769-08D1572B460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0A9F47F-71C3-F730-47FA-FABC9F026571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8D6107B9-75FF-5A73-E8C8-AF9F867B21AC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2B635F0-6BEA-170D-28AC-1B309D2E440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A9E55140-1EB4-0185-986B-33CB0EA01849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0CE806-2BE4-733D-4E70-A9B1B4B4747E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6807D2CE-B7B1-E094-F6DD-1EF560A3E2D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B262C2F-4107-5F3A-CB40-4CDD2BCE6FC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7AA9C366-578A-294D-DA14-AC9AD1BA49C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56EF9495-E5CE-1DD5-E7A5-5DF128465F31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B9E695FE-C7B1-6B2D-228D-0AA50E17FE37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40D117BB-9782-6B38-2E5F-44F07573193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371BEAF8-300B-D8CC-CA1A-85754FC00B75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20FE1C74-2F72-4B8C-76C9-F643C8B592B1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B779AD2D-57D3-5865-34FB-7D7AE690556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62AA11DC-C143-DEDF-FB45-2B03587364A7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430504DA-A491-9D54-E643-70CCBD3AA46C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85DA15CF-CDDA-9759-E90B-2747092D4A5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4CB965B9-BE6A-D4E2-794C-560637F0738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58000D23-F6FF-722B-48A1-26FF38A307CA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5F1F982F-4206-59D1-A4D9-62F045C6915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059F187-0701-32E0-A0F7-1175E701FE6D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38CD9402-6162-3F7E-CA66-A145016505A4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C187C509-200F-A75D-F36F-ACC508E3199B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746EAD5-EF88-F320-084A-30A85A7CECC9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8771A732-0D9F-53A0-D50E-85555F35A181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7BE9AE2-72FC-4AC5-3FF7-1DB63B3BCEDC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BF0FFA7C-672A-D992-856E-468DFFFCDB61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86A6CCFA-EF25-1022-7A3C-A9F5F94BB5F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FA81D555-8F8D-0BF9-756B-B6DCCB81EFF8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0EF99889-4A05-4389-4689-1A1E117E02A1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6C7C3B81-BC1A-DAE5-75F3-5527736E6602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A1F00E8-91A6-10C8-47E7-BD823FED166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37FD489B-A0A3-C6E3-883C-1B845484881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97859A16-64D2-CE17-775E-B8520C66D49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F5383C8D-422B-C6EF-A04A-BBB875A0648B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3EDADB2A-5C86-68B8-5901-3DAE41641CA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B5CE2DE-E74C-16A0-97CF-331D335517E5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DC753FEF-9AD7-AFE5-0459-9FE6000922F5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ECC875A5-A538-3663-85E1-E279D830C66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0" y="0"/>
            <a:ext cx="3400425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1166812" y="2105561"/>
            <a:ext cx="985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>
                <a:solidFill>
                  <a:srgbClr val="935F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5400" b="1" spc="-300" dirty="0">
              <a:solidFill>
                <a:srgbClr val="935F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62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A65F59-A214-63DF-6219-26B682508C59}"/>
              </a:ext>
            </a:extLst>
          </p:cNvPr>
          <p:cNvGrpSpPr/>
          <p:nvPr/>
        </p:nvGrpSpPr>
        <p:grpSpPr>
          <a:xfrm>
            <a:off x="741681" y="1595540"/>
            <a:ext cx="10745132" cy="4634330"/>
            <a:chOff x="828674" y="1206872"/>
            <a:chExt cx="11219581" cy="4838958"/>
          </a:xfrm>
          <a:solidFill>
            <a:srgbClr val="F7F3EF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80C777F-F64D-8D2F-416A-62D7DDF1C85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1D04F97-BC35-3C12-54BF-E7C2F1EDE6D0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0435069-6078-F3E7-3621-6FBEE368CCA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4D09C00-63FF-1E0A-B078-7DB38BD06239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8F0BD06-102C-70EE-BCBD-BC26D46B2DAE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9F3A955-A595-F3C5-490F-62F4EA349A62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DE64567-C87B-A218-DD97-CE12D5623164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13A2125-AEDA-4ED6-69AF-82957465CCF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2FDCC63-85A3-4CAB-2F88-097D51AEF61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FC2985-5949-CD23-3A61-84B2617F680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3D64EA4-6E7E-36A2-CF1C-52BAA9F7110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3DB4A07-10F8-53F8-032F-A55C1DD582B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6A8B76C-2C9F-DB4A-2ED9-4EC5B2C779AF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DB6F119-E303-5E88-232B-CC8F45B6FF07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42EA214-566A-2050-7583-2869709ADCD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324C999-81E6-F76C-7566-C0860D0A095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8939F86-194C-BB97-05E9-A1DDCC766FE0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E1201DE-99A7-DCC5-75BC-5D8A0D3B07D6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8ADCADD-3D34-B312-74D7-FD26AEA1DB69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8779758-4534-E6C8-100B-EC85D532F61F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4D63EF6A-F517-8DA9-6187-D4CA662F773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FE2FE5A-639B-6A2D-10E8-180F8365D309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611733D-A420-CE74-BCF9-A83C6C44F33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610D9D1-032B-0E66-1378-A52C28B12847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FBC904F-E83B-2624-CD7E-73C6EFCD29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C8067B5-B035-EF1A-3DA5-19663B724CA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25F0F26-1C38-6F43-0EC3-7A1A843A0408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080EB49-75BF-662A-D808-533991B2E54B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95CDF5E-B8CB-A515-2DAE-8F53B9F46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A47C24C-3CA0-945A-3F88-0F268C2402E6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CFC4EE9-21D0-D130-14F0-467A1A95A190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B2ABBC8-3813-20C4-AC6F-298DC82E485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98A40FE-C39A-CA09-7566-3336C357F66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2246E77-2579-382D-07AA-3F46C37E854C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48EF3703-60F5-2160-CAF5-31D2BCB9BCB4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DF9E063-2A4C-D55E-0B7D-9AA3535F19F1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44249D0-1AC2-F685-0BDD-6C570FB87735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D021B4C1-44C4-0CC4-D9F0-F1250841D126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5B1839E-5EBA-5A34-1DCC-2B1D0A451A12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DCC89F3-8931-9961-A683-2B446F513E2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01389AB-E6EC-54B9-56ED-53D00D2D76D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C42CCD7-FDC8-0A13-F9E8-B4228A10C13B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C123022-E915-AE69-8BD9-6D3B429A46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737AC28-75D5-2792-E94B-F2E4A0BEF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A191D773-7E1D-061F-2FAF-CBE8295C228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DF6CB06-FBA4-DCB8-68DA-81EC4583C74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6FBD1D6-DC74-358D-AC93-8B25207E56D8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DA01F6A6-473F-954D-3C6F-12F4DBFDC9FC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05D5EFD-98C5-07C9-6CC8-06CF5993BFA9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DBCD8FE-F318-9BE6-8F5C-C4A3C248A4B5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F977AB14-E069-4503-B9D9-8B2CE5FF845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C06BDF20-4577-2539-FB64-DDA78B13B925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09E0D66B-D5DD-5275-66CA-845411467198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B418595-E53C-617A-C545-9C3299459B5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5C32BDE3-B57C-9A28-AE08-0BF53964DBC3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5E735F23-B1C9-3AB8-2B9F-854C0AD663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708A1DEF-2487-A4B0-C4B2-1C8120E46CB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BFC0FC9-4E61-B57F-BB52-FDCEA8ED042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BA656412-746A-3C56-DC7F-3013D6E878AA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405ED6B-9CF3-8236-69E5-E100CE4B018A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83756F5-0AB5-20D9-CD80-F3257240CB8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B1B0BD2C-63DB-E528-300F-D4DE4171CFB7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B96AC3FD-7F7D-FA7E-CA1B-D5FEC4064E3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34E372AC-3819-E25C-E108-D0F6245F652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1E7D478-DEB9-29B0-CDBB-CAB589578D1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DAF032B-F2F7-BB83-D3BD-101CAE9DBD55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A55AA211-DC57-EEE9-8251-406B40433D7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F53B0B3F-167C-B1F8-34DB-972ACC2038AB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7ECB8BC-77EB-46AF-A693-71AE92F38C1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9B4ED6D-1241-FADF-3170-68379FEB413E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4980A97-3C8E-C78A-7A69-54AF676B23E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D471BF62-06DD-F22B-1FCC-23CCBBC795BF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DB2178FD-387A-E43C-BE66-E996966C6448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80BA691-BBCA-870E-A870-12006D7B2B9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839D936-740A-005C-1961-93FC54C7405E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1D042A7-D146-8255-6426-0BB87563B8F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44C97FF4-7319-A255-DB33-339D314285D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51E6BD86-D56B-75F3-2BF0-A4CBD06CD3A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3A68EA4C-D9AE-0601-12D8-E44264C5BC37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CAFE470C-C5CF-58B5-833A-1ADEC3EB73FB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8741257C-1B1F-96B7-2240-B257AD2A9F40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AC726908-42D3-1885-C4FF-4DEB362CC61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5A872409-0105-B897-D236-677FD2AB7829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9F9470E1-77D8-3926-5DD0-3699A9C05267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27EFFD4-81A7-4091-A2E3-5B7E2D87917C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074CB35-4C2F-C1B2-CBBE-A2C6F050C688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5F5A14B-86C0-EAC1-421F-96A0557DBDB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F1B32379-C2BD-8529-3AB8-7A6825597D9B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F6615B91-76DC-D075-76D7-FD4C11015FD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2D8533FB-0F62-291C-DD17-146E1BF1EEEC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585D7D3-B9C7-6000-D400-F8BC5EC87D92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66DAF51-2AA9-A6C8-A8F7-51D17380B60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3C59C2DF-0C8B-C05F-D7B2-5B41DB81A8B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D6FEAE83-BAE3-7EB4-05E4-635ACE0092C5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4C52C1C-F122-041E-4BE8-839304CDD334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C8C6C5B6-6575-61E7-A354-037B708843B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7A7ED1A-4A9B-8E43-E065-76B519FA4705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C94AF31-9250-F883-60C9-0E5D2BD14DD9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570850E-E1AE-D2C0-0925-C072CB311649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171FDA2-D94F-84A1-01A6-03E6F1FC1AEF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B0D54CEA-4EDD-9745-98A7-CE5A6B6436DC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4550566B-D3CB-CA14-ACA0-8D3DF39CA3C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BF4AFCB-E622-BE89-9341-D9CD4E6DE4B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5CC9500B-9DDC-BE1F-9A7F-E026A9645C0F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D5E10BC3-8D93-07AC-B857-58C966D4E0A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645388D-76A1-4734-37DE-A1E5497F873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9B46589F-7C4B-D070-CF7A-D040420BA3E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4CE29730-F431-B70E-4ED7-6535D385CF07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04B769E0-EA6B-8CEA-6DA0-3BF8E8BC27E5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3C8B4831-2C05-7569-8B7D-E439ACD50A5B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6C95346C-85EC-7CD1-46B7-797287073A6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F2F9F99-4A29-685D-07A5-D8E81DC51C64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8979BB2D-FCED-9EE7-3C93-A45390B1716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D8452849-2ABF-45C2-E6AD-D2A75C35900D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B4852CF3-216B-A3E8-A37E-9C982FC61D91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5DDAE0C-8B03-7114-F245-738B5D80EFE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32A27CD6-414D-A2D2-A506-A2833F9FE874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A3198F1-6870-2518-4C86-CBEA55F9A94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37E90FAD-0F12-55C2-5FFB-E36670744BDF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6C593F70-89F2-7ED8-2E2C-2B4D791E1F4D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DF46F462-74F9-B48A-9F7A-B6CB64656A85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D9EF48DF-EFF2-59A1-A4DA-D3BABACF0282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D62C5A08-48F8-18BC-BB9C-B04CCB64D20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0E4901D-115A-C991-E8A2-447A91FBF548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75AF2C9-BBE6-7BD2-B140-832375334637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C562FDA-545C-D68F-A672-DF1FAF5ACDBB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F88C087F-F716-5461-5134-406F65ABDB4C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67C52A8-5EE3-592D-1DAD-635FDB7585A5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64A6008A-5ED9-6912-D96A-C95604EDB792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B0B3AC4E-D581-3287-7C83-50FBDAF22A42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C01C6A8-6641-06BA-EEAC-E2C2D59BB202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09A19F49-D7D4-DE15-4D8D-15472521185E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B4F89A1C-4F76-7BE1-D58F-D233D48C7A39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3225417-13C8-A0E3-E45B-9925DB0DD5FD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48581982-090E-68A9-297B-52A19CB72CE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3692150E-0E62-3548-211E-ADA01BB1F0B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E346CA66-54DA-27C2-D264-44C6752D8F46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0C4F0721-727B-E572-2E35-C16244AC3E2F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F88E9AD2-0162-9D35-2436-FE490C3D18C3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65CDD77-9938-4E3F-1DD3-2727E856090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FF52339C-7363-339D-4465-73BF22DE9D0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038CA739-BC5F-0498-6FFB-7D652DD1013F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6E2F180F-E0F2-2A1D-12FB-F8780BCEC846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357F6DA-740D-DC61-9F29-92E011CA9A3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C80503F3-9A67-D74F-AF6F-4F00BC0E3E2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F4A48CA5-6F9A-D2CF-411A-E811F38486EE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A8B5867-DA45-8886-306D-F7BE9FACE74E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3D79EDA7-0DDC-2581-EFFF-2F967F9DF0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CC5D6707-41C8-B178-BC35-B21727F2304A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BA835F3-BD44-64D5-28D1-DF81FA3930D8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E81571F2-09EC-EC91-8D56-1579B68A74D1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321591F6-0845-72AA-0F72-694596F6EA85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20E2B60B-B674-EE38-A712-6E050357CF2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F1F5BA70-9726-9D42-3FE6-5C8101C82D3E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F52EA654-50C5-333F-07ED-5B16EAA05ECB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D95D590-4CC5-6991-8732-8859E38CF710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030BF8FA-CFB1-19DA-3875-05E95E9A638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964CAB2-CDF0-68BB-01C6-96AE54F8EB2F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BD91F0D-2752-C8AF-7DB8-8B3C6714E12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BC55EE0-A84E-9CF0-91AB-133EBFBE879F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3EF6FDBD-4681-46B4-6A38-07EEEF87136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8F3B4C46-022A-2045-190F-7B44361A57AE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7D678FF9-9FD3-BCD9-EC2B-8CB8AA1E9FCC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80A1857D-8066-C832-DEBB-CEBB7EF7E16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FAFDCBE-3EE2-FD19-EBE8-D8FD8F33637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DC191CFC-39E9-F42D-DFB2-9EFABC4E58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3AC1AF6A-D643-D560-FB48-9EB34538C673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8D70984-73D0-1B92-6FE4-45F047D492E2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B27EA1B7-F0A8-AEC9-0FB9-8C989B4FBEDD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95045ACE-669C-0545-6479-D794E1CD0BA8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404B2875-5095-9169-58F3-762251BFF73E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3A11C7B-9A1B-AB01-4769-08D1572B460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A0A9F47F-71C3-F730-47FA-FABC9F026571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8D6107B9-75FF-5A73-E8C8-AF9F867B21AC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72B635F0-6BEA-170D-28AC-1B309D2E4408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A9E55140-1EB4-0185-986B-33CB0EA01849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0F0CE806-2BE4-733D-4E70-A9B1B4B4747E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6807D2CE-B7B1-E094-F6DD-1EF560A3E2D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B262C2F-4107-5F3A-CB40-4CDD2BCE6FC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7AA9C366-578A-294D-DA14-AC9AD1BA49C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56EF9495-E5CE-1DD5-E7A5-5DF128465F31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B9E695FE-C7B1-6B2D-228D-0AA50E17FE37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40D117BB-9782-6B38-2E5F-44F07573193C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371BEAF8-300B-D8CC-CA1A-85754FC00B75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20FE1C74-2F72-4B8C-76C9-F643C8B592B1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B779AD2D-57D3-5865-34FB-7D7AE690556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62AA11DC-C143-DEDF-FB45-2B03587364A7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430504DA-A491-9D54-E643-70CCBD3AA46C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85DA15CF-CDDA-9759-E90B-2747092D4A5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4CB965B9-BE6A-D4E2-794C-560637F0738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58000D23-F6FF-722B-48A1-26FF38A307CA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5F1F982F-4206-59D1-A4D9-62F045C6915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059F187-0701-32E0-A0F7-1175E701FE6D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38CD9402-6162-3F7E-CA66-A145016505A4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C187C509-200F-A75D-F36F-ACC508E3199B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F746EAD5-EF88-F320-084A-30A85A7CECC9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8771A732-0D9F-53A0-D50E-85555F35A181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7BE9AE2-72FC-4AC5-3FF7-1DB63B3BCEDC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BF0FFA7C-672A-D992-856E-468DFFFCDB61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86A6CCFA-EF25-1022-7A3C-A9F5F94BB5F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FA81D555-8F8D-0BF9-756B-B6DCCB81EFF8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0EF99889-4A05-4389-4689-1A1E117E02A1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6C7C3B81-BC1A-DAE5-75F3-5527736E6602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A1F00E8-91A6-10C8-47E7-BD823FED166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37FD489B-A0A3-C6E3-883C-1B845484881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97859A16-64D2-CE17-775E-B8520C66D49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F5383C8D-422B-C6EF-A04A-BBB875A0648B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3EDADB2A-5C86-68B8-5901-3DAE41641CA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B5CE2DE-E74C-16A0-97CF-331D335517E5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DC753FEF-9AD7-AFE5-0459-9FE6000922F5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ECC875A5-A538-3663-85E1-E279D830C66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0" y="0"/>
            <a:ext cx="3400425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1166812" y="2105561"/>
            <a:ext cx="985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pc="-300" dirty="0">
                <a:solidFill>
                  <a:srgbClr val="935F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!</a:t>
            </a:r>
            <a:endParaRPr lang="ko-KR" altLang="en-US" sz="5400" b="1" spc="-300" dirty="0">
              <a:solidFill>
                <a:srgbClr val="935F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15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02B827-7AEC-C8EF-9AFF-C8FD72429AB1}"/>
              </a:ext>
            </a:extLst>
          </p:cNvPr>
          <p:cNvSpPr>
            <a:spLocks/>
          </p:cNvSpPr>
          <p:nvPr/>
        </p:nvSpPr>
        <p:spPr>
          <a:xfrm>
            <a:off x="6428560" y="2766724"/>
            <a:ext cx="4917233" cy="23134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ED667C05-EB39-7339-D0D1-A6B55B0C1CCB}"/>
              </a:ext>
            </a:extLst>
          </p:cNvPr>
          <p:cNvSpPr/>
          <p:nvPr/>
        </p:nvSpPr>
        <p:spPr>
          <a:xfrm>
            <a:off x="0" y="0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D710F-0377-CCEA-C62E-2F102572FFE3}"/>
              </a:ext>
            </a:extLst>
          </p:cNvPr>
          <p:cNvSpPr txBox="1"/>
          <p:nvPr/>
        </p:nvSpPr>
        <p:spPr>
          <a:xfrm>
            <a:off x="416560" y="69365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주제 및 목적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B2DC4-0F89-B4DA-3033-1827D9FF2D2E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直線コネクタ 2">
            <a:extLst>
              <a:ext uri="{FF2B5EF4-FFF2-40B4-BE49-F238E27FC236}">
                <a16:creationId xmlns:a16="http://schemas.microsoft.com/office/drawing/2014/main" id="{EABD66B7-F280-2485-B5A1-CBCE8FD76872}"/>
              </a:ext>
            </a:extLst>
          </p:cNvPr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6D4158-A380-63F5-9079-0A10281BB0AE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7656C-C756-6CD9-B644-19285EFD25E7}"/>
              </a:ext>
            </a:extLst>
          </p:cNvPr>
          <p:cNvSpPr txBox="1"/>
          <p:nvPr/>
        </p:nvSpPr>
        <p:spPr>
          <a:xfrm>
            <a:off x="341237" y="1384492"/>
            <a:ext cx="258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5E708-DCE2-7D3A-2D91-1DEF871C9F8C}"/>
              </a:ext>
            </a:extLst>
          </p:cNvPr>
          <p:cNvSpPr txBox="1"/>
          <p:nvPr/>
        </p:nvSpPr>
        <p:spPr>
          <a:xfrm>
            <a:off x="6407263" y="2161616"/>
            <a:ext cx="49798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스마트밴드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endParaRPr lang="en-US" altLang="ko-KR" sz="3200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손목에 착용하여 스마트폰을 </a:t>
            </a:r>
            <a:endParaRPr lang="en-US" altLang="ko-KR" sz="2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제어하거나 헬스 관련 기능으로 </a:t>
            </a:r>
            <a:endParaRPr lang="en-US" altLang="ko-KR" sz="2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자신의 몸상태를 </a:t>
            </a:r>
            <a:r>
              <a:rPr lang="ko-KR" altLang="en-US" sz="260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확인할 수 있는 스마트기기</a:t>
            </a:r>
            <a:endParaRPr lang="en-US" altLang="ko-KR" sz="2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C6E8FE60-8AE4-D3E5-4AC8-9C6B24C9818D}"/>
              </a:ext>
            </a:extLst>
          </p:cNvPr>
          <p:cNvSpPr/>
          <p:nvPr/>
        </p:nvSpPr>
        <p:spPr>
          <a:xfrm>
            <a:off x="5617035" y="3540877"/>
            <a:ext cx="758887" cy="76511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58271961-B28B-5DF3-580F-07D3F9995192}"/>
              </a:ext>
            </a:extLst>
          </p:cNvPr>
          <p:cNvSpPr/>
          <p:nvPr/>
        </p:nvSpPr>
        <p:spPr>
          <a:xfrm>
            <a:off x="5487844" y="5054047"/>
            <a:ext cx="1017267" cy="575087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7984B-529D-DB1C-DC6D-1D736350E3EB}"/>
              </a:ext>
            </a:extLst>
          </p:cNvPr>
          <p:cNvSpPr txBox="1"/>
          <p:nvPr/>
        </p:nvSpPr>
        <p:spPr>
          <a:xfrm>
            <a:off x="3452032" y="5733218"/>
            <a:ext cx="528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verse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Smart</a:t>
            </a:r>
            <a:r>
              <a:rPr lang="en-US" altLang="ko-KR" sz="3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Band</a:t>
            </a:r>
            <a:endParaRPr lang="en-US" altLang="ko-KR" sz="3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C8118B-9F24-5B8C-2A28-D6E4D6C7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6" y="2778883"/>
            <a:ext cx="4917233" cy="2313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7F4FE-BC54-4516-7D34-A7C899F58C79}"/>
              </a:ext>
            </a:extLst>
          </p:cNvPr>
          <p:cNvSpPr txBox="1"/>
          <p:nvPr/>
        </p:nvSpPr>
        <p:spPr>
          <a:xfrm>
            <a:off x="615606" y="2180422"/>
            <a:ext cx="258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27F7BB1-8035-07DD-B84C-42450CC2F09D}"/>
              </a:ext>
            </a:extLst>
          </p:cNvPr>
          <p:cNvSpPr/>
          <p:nvPr/>
        </p:nvSpPr>
        <p:spPr>
          <a:xfrm>
            <a:off x="3275045" y="3550208"/>
            <a:ext cx="1045028" cy="368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E21581-8576-B5F3-E87F-3D67EF1C9AA9}"/>
              </a:ext>
            </a:extLst>
          </p:cNvPr>
          <p:cNvSpPr/>
          <p:nvPr/>
        </p:nvSpPr>
        <p:spPr>
          <a:xfrm>
            <a:off x="3284376" y="3984288"/>
            <a:ext cx="1045028" cy="368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97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47040" y="68150"/>
            <a:ext cx="4438427" cy="1057669"/>
            <a:chOff x="447040" y="68150"/>
            <a:chExt cx="4438427" cy="1057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539405" y="68150"/>
              <a:ext cx="43460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>
                  <a:solidFill>
                    <a:srgbClr val="B3927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주제 및 목적</a:t>
              </a:r>
              <a:endParaRPr lang="ko-KR" altLang="en-US" sz="4400" b="1" spc="-300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96BAA4-8C26-648A-0A9F-66792A602E75}"/>
              </a:ext>
            </a:extLst>
          </p:cNvPr>
          <p:cNvSpPr txBox="1"/>
          <p:nvPr/>
        </p:nvSpPr>
        <p:spPr>
          <a:xfrm>
            <a:off x="539405" y="73662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39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800" dirty="0">
              <a:solidFill>
                <a:srgbClr val="B39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A23D2-2CFC-E213-D0D0-38C9C6A7C34B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42531-5727-5DFE-D9A2-0C3D8105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87" y="2391341"/>
            <a:ext cx="3834004" cy="298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335FE826-7281-3557-D083-16B892E02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446081"/>
              </p:ext>
            </p:extLst>
          </p:nvPr>
        </p:nvGraphicFramePr>
        <p:xfrm>
          <a:off x="7054714" y="4979992"/>
          <a:ext cx="4787147" cy="1548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그래픽 10" descr="지팡이를 사용하는 나이 든 남자">
            <a:extLst>
              <a:ext uri="{FF2B5EF4-FFF2-40B4-BE49-F238E27FC236}">
                <a16:creationId xmlns:a16="http://schemas.microsoft.com/office/drawing/2014/main" id="{549DBBCD-FA5B-8E4C-7D72-19D15668B8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972506" y="4101805"/>
            <a:ext cx="526587" cy="976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6847D-4242-CC78-A939-F9F92C2AC143}"/>
              </a:ext>
            </a:extLst>
          </p:cNvPr>
          <p:cNvSpPr txBox="1"/>
          <p:nvPr/>
        </p:nvSpPr>
        <p:spPr>
          <a:xfrm>
            <a:off x="8824593" y="3893928"/>
            <a:ext cx="38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♥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96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래픽 14" descr="지팡이를 사용하는 나이 든 남자">
            <a:extLst>
              <a:ext uri="{FF2B5EF4-FFF2-40B4-BE49-F238E27FC236}">
                <a16:creationId xmlns:a16="http://schemas.microsoft.com/office/drawing/2014/main" id="{D69F0A14-8CD7-88DE-CCC4-453145AE19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048251" y="2706365"/>
            <a:ext cx="1529362" cy="2836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D24E2F-D4CC-8C44-0DC6-DEEB01A2B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93" y="2989280"/>
            <a:ext cx="2293819" cy="2270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051FAE-5487-2AAD-DBB2-1C82B352C7A9}"/>
              </a:ext>
            </a:extLst>
          </p:cNvPr>
          <p:cNvSpPr/>
          <p:nvPr/>
        </p:nvSpPr>
        <p:spPr>
          <a:xfrm>
            <a:off x="3200403" y="3479379"/>
            <a:ext cx="242596" cy="87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22C0C-3D1B-D084-F6B2-BF298F9E79E2}"/>
              </a:ext>
            </a:extLst>
          </p:cNvPr>
          <p:cNvSpPr/>
          <p:nvPr/>
        </p:nvSpPr>
        <p:spPr>
          <a:xfrm rot="5400000">
            <a:off x="3204269" y="3479379"/>
            <a:ext cx="242596" cy="87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BA3D0A-C406-0623-ED27-E4979C55FA7F}"/>
              </a:ext>
            </a:extLst>
          </p:cNvPr>
          <p:cNvSpPr/>
          <p:nvPr/>
        </p:nvSpPr>
        <p:spPr>
          <a:xfrm rot="5400000">
            <a:off x="6255859" y="3334523"/>
            <a:ext cx="242596" cy="87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D1C8BB-EF86-1380-80AD-878F31EC0220}"/>
              </a:ext>
            </a:extLst>
          </p:cNvPr>
          <p:cNvSpPr/>
          <p:nvPr/>
        </p:nvSpPr>
        <p:spPr>
          <a:xfrm rot="5400000">
            <a:off x="6261201" y="3663698"/>
            <a:ext cx="242596" cy="876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C99A6C-9BE8-46B6-C1E2-AE444F67E811}"/>
              </a:ext>
            </a:extLst>
          </p:cNvPr>
          <p:cNvSpPr txBox="1"/>
          <p:nvPr/>
        </p:nvSpPr>
        <p:spPr>
          <a:xfrm>
            <a:off x="112643" y="1618478"/>
            <a:ext cx="121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독거노인이 스마트 워치를 착용하면 건강정보와 독거노인의 움직임이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화면상에서 실시간으로 제공되는 시스템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4287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E11BDA-DD20-422D-9698-222DBC609739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AF0986-FA47-43F5-A0E2-8472FE7860C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B695B43-FCB9-4400-ABA8-A3244DFB6796}"/>
                </a:ext>
              </a:extLst>
            </p:cNvPr>
            <p:cNvSpPr/>
            <p:nvPr/>
          </p:nvSpPr>
          <p:spPr>
            <a:xfrm rot="5400000">
              <a:off x="-436886" y="698499"/>
              <a:ext cx="6334769" cy="5461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513E7D-B024-42DE-800C-F25DACB19927}"/>
                </a:ext>
              </a:extLst>
            </p:cNvPr>
            <p:cNvGrpSpPr/>
            <p:nvPr/>
          </p:nvGrpSpPr>
          <p:grpSpPr>
            <a:xfrm>
              <a:off x="6551529" y="2535311"/>
              <a:ext cx="5110300" cy="1329204"/>
              <a:chOff x="6399129" y="2535311"/>
              <a:chExt cx="5110300" cy="13292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11BC9C-1EB9-49D2-B0C5-AE4FFC6CFEA3}"/>
                  </a:ext>
                </a:extLst>
              </p:cNvPr>
              <p:cNvSpPr txBox="1"/>
              <p:nvPr/>
            </p:nvSpPr>
            <p:spPr>
              <a:xfrm>
                <a:off x="6399129" y="3156629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 및 </a:t>
                </a:r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46BB3-D974-44B2-AC9A-06B41DFCFE57}"/>
                  </a:ext>
                </a:extLst>
              </p:cNvPr>
              <p:cNvSpPr txBox="1"/>
              <p:nvPr/>
            </p:nvSpPr>
            <p:spPr>
              <a:xfrm>
                <a:off x="6473773" y="2535311"/>
                <a:ext cx="50356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 2,</a:t>
                </a:r>
                <a:endParaRPr lang="ko-KR" altLang="en-US" sz="4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C72057-6B54-49AC-B5B8-A620ADF1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00" y="2349500"/>
              <a:ext cx="5537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621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42030"/>
            <a:ext cx="11376661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4817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 및 </a:t>
            </a:r>
            <a:r>
              <a:rPr lang="en-US" altLang="ko-KR" sz="4400" b="1" spc="-3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sz="4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Meta-Band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37FBC-18DE-6A96-2778-F47D70080061}"/>
              </a:ext>
            </a:extLst>
          </p:cNvPr>
          <p:cNvSpPr/>
          <p:nvPr/>
        </p:nvSpPr>
        <p:spPr>
          <a:xfrm>
            <a:off x="3214519" y="1434374"/>
            <a:ext cx="2817313" cy="48005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워치 전용 앱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Node.js</a:t>
            </a: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REST API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값을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Fitbit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시뮬레이터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D3C62B-5175-AF0A-CB37-03621275FD06}"/>
              </a:ext>
            </a:extLst>
          </p:cNvPr>
          <p:cNvSpPr/>
          <p:nvPr/>
        </p:nvSpPr>
        <p:spPr>
          <a:xfrm>
            <a:off x="226529" y="1430735"/>
            <a:ext cx="2817313" cy="48078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</a:t>
            </a:r>
            <a:r>
              <a:rPr lang="ko-KR" altLang="en-US" sz="2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워치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Fitbit)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생체정보 받아오기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심박수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활동량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Fitbit Premium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스트리밍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C3DB67-6673-4BD2-AEC9-D9A3D33A7221}"/>
              </a:ext>
            </a:extLst>
          </p:cNvPr>
          <p:cNvSpPr/>
          <p:nvPr/>
        </p:nvSpPr>
        <p:spPr>
          <a:xfrm>
            <a:off x="9190499" y="1427095"/>
            <a:ext cx="2817314" cy="48078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package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제작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Texture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</a:t>
            </a: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생성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시각화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웹페이지 연동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073466-262B-B389-0A3B-8C0EB79F12AF}"/>
              </a:ext>
            </a:extLst>
          </p:cNvPr>
          <p:cNvSpPr/>
          <p:nvPr/>
        </p:nvSpPr>
        <p:spPr>
          <a:xfrm>
            <a:off x="6202509" y="1427095"/>
            <a:ext cx="2817313" cy="48078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Base</a:t>
            </a:r>
            <a:endParaRPr lang="en-US" altLang="ko-KR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및 로그인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: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워치 데이터 저장 전송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: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건강정보 저장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48064-40B6-2D6E-0F47-542222AF7ECF}"/>
              </a:ext>
            </a:extLst>
          </p:cNvPr>
          <p:cNvSpPr txBox="1"/>
          <p:nvPr/>
        </p:nvSpPr>
        <p:spPr>
          <a:xfrm>
            <a:off x="11689355" y="49931"/>
            <a:ext cx="5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84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63B20C2D4971C4F8B90351C3F56BC2F" ma:contentTypeVersion="16" ma:contentTypeDescription="새 문서를 만듭니다." ma:contentTypeScope="" ma:versionID="1c762b345219e6df8818501b50a4a973">
  <xsd:schema xmlns:xsd="http://www.w3.org/2001/XMLSchema" xmlns:xs="http://www.w3.org/2001/XMLSchema" xmlns:p="http://schemas.microsoft.com/office/2006/metadata/properties" xmlns:ns2="0b7cae5d-f27e-4619-9517-c4982396113a" xmlns:ns3="4dbb993a-c937-4ad7-9619-ad03b79a8964" targetNamespace="http://schemas.microsoft.com/office/2006/metadata/properties" ma:root="true" ma:fieldsID="36c71cbb9a648a62ede556bd3e666ad4" ns2:_="" ns3:_="">
    <xsd:import namespace="0b7cae5d-f27e-4619-9517-c4982396113a"/>
    <xsd:import namespace="4dbb993a-c937-4ad7-9619-ad03b79a89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cae5d-f27e-4619-9517-c498239611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37443d77-d801-4529-9017-a9c50f29e4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b993a-c937-4ad7-9619-ad03b79a896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48eeec9-2da6-4f0c-9bf4-1f5454d585f8}" ma:internalName="TaxCatchAll" ma:showField="CatchAllData" ma:web="4dbb993a-c937-4ad7-9619-ad03b79a8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dbb993a-c937-4ad7-9619-ad03b79a8964" xsi:nil="true"/>
    <lcf76f155ced4ddcb4097134ff3c332f xmlns="0b7cae5d-f27e-4619-9517-c4982396113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8603432-36DB-45D1-9845-B23A967794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7cae5d-f27e-4619-9517-c4982396113a"/>
    <ds:schemaRef ds:uri="4dbb993a-c937-4ad7-9619-ad03b79a89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28CACB-2B98-44FC-9F82-8053103D7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FE2458-D10D-4042-8921-59EEA140FF5D}">
  <ds:schemaRefs>
    <ds:schemaRef ds:uri="http://schemas.microsoft.com/office/2006/metadata/properties"/>
    <ds:schemaRef ds:uri="http://schemas.microsoft.com/office/infopath/2007/PartnerControls"/>
    <ds:schemaRef ds:uri="4dbb993a-c937-4ad7-9619-ad03b79a8964"/>
    <ds:schemaRef ds:uri="0b7cae5d-f27e-4619-9517-c4982396113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1829</Words>
  <Application>Microsoft Office PowerPoint</Application>
  <PresentationFormat>와이드스크린</PresentationFormat>
  <Paragraphs>541</Paragraphs>
  <Slides>55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catcher dream</cp:lastModifiedBy>
  <cp:revision>73</cp:revision>
  <dcterms:created xsi:type="dcterms:W3CDTF">2020-01-12T09:08:58Z</dcterms:created>
  <dcterms:modified xsi:type="dcterms:W3CDTF">2024-03-05T01:21:57Z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0x010100B63B20C2D4971C4F8B90351C3F56BC2F</vt:lpwstr>
  </property>
  <property fmtid="{D5CDD505-2E9C-101B-9397-08002B2CF9AE}" pid="3" name="MediaServiceImageTags">
    <vt:lpwstr/>
  </property>
</Properties>
</file>